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notesMasterIdLst>
    <p:notesMasterId r:id="rId73"/>
  </p:notesMasterIdLst>
  <p:handoutMasterIdLst>
    <p:handoutMasterId r:id="rId74"/>
  </p:handoutMasterIdLst>
  <p:sldIdLst>
    <p:sldId id="272" r:id="rId2"/>
    <p:sldId id="274" r:id="rId3"/>
    <p:sldId id="277" r:id="rId4"/>
    <p:sldId id="278" r:id="rId5"/>
    <p:sldId id="279" r:id="rId6"/>
    <p:sldId id="280" r:id="rId7"/>
    <p:sldId id="268" r:id="rId8"/>
    <p:sldId id="267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6" r:id="rId18"/>
    <p:sldId id="281" r:id="rId19"/>
    <p:sldId id="273" r:id="rId20"/>
    <p:sldId id="282" r:id="rId21"/>
    <p:sldId id="275" r:id="rId22"/>
    <p:sldId id="276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64" r:id="rId34"/>
    <p:sldId id="265" r:id="rId35"/>
    <p:sldId id="293" r:id="rId36"/>
    <p:sldId id="294" r:id="rId37"/>
    <p:sldId id="295" r:id="rId38"/>
    <p:sldId id="296" r:id="rId39"/>
    <p:sldId id="297" r:id="rId40"/>
    <p:sldId id="269" r:id="rId41"/>
    <p:sldId id="270" r:id="rId42"/>
    <p:sldId id="271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</p:sldIdLst>
  <p:sldSz cx="12192000" cy="6858000"/>
  <p:notesSz cx="7010400" cy="92964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Myriad Pro" panose="020B0503030403020204" charset="0"/>
      <p:regular r:id="rId83"/>
      <p:bold r:id="rId84"/>
      <p:italic r:id="rId85"/>
      <p:boldItalic r:id="rId86"/>
    </p:embeddedFont>
    <p:embeddedFont>
      <p:font typeface="Times" panose="02020603050405020304" pitchFamily="18" charset="0"/>
      <p:regular r:id="rId87"/>
      <p:bold r:id="rId88"/>
      <p:italic r:id="rId89"/>
      <p:boldItalic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213"/>
    <a:srgbClr val="006633"/>
    <a:srgbClr val="1E6238"/>
    <a:srgbClr val="0000FF"/>
    <a:srgbClr val="BCD631"/>
    <a:srgbClr val="4D4D4D"/>
    <a:srgbClr val="5F5F5F"/>
    <a:srgbClr val="777777"/>
    <a:srgbClr val="96969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43F03B-8FD3-4422-95AD-BC79663DF837}" v="1" dt="2019-02-05T17:48:5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8" autoAdjust="0"/>
    <p:restoredTop sz="94471" autoAdjust="0"/>
  </p:normalViewPr>
  <p:slideViewPr>
    <p:cSldViewPr>
      <p:cViewPr varScale="1">
        <p:scale>
          <a:sx n="133" d="100"/>
          <a:sy n="133" d="100"/>
        </p:scale>
        <p:origin x="138" y="9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ku Iguru" userId="f70226b6486a10e6" providerId="LiveId" clId="{D57D6E30-D646-4E8A-BF70-1C8E1CEC5305}"/>
    <pc:docChg chg="undo addSld delSld">
      <pc:chgData name="Maiku Iguru" userId="f70226b6486a10e6" providerId="LiveId" clId="{D57D6E30-D646-4E8A-BF70-1C8E1CEC5305}" dt="2019-02-05T17:48:31.059" v="43" actId="2696"/>
      <pc:docMkLst>
        <pc:docMk/>
      </pc:docMkLst>
      <pc:sldChg chg="del">
        <pc:chgData name="Maiku Iguru" userId="f70226b6486a10e6" providerId="LiveId" clId="{D57D6E30-D646-4E8A-BF70-1C8E1CEC5305}" dt="2019-02-05T17:48:15.963" v="15" actId="2696"/>
        <pc:sldMkLst>
          <pc:docMk/>
          <pc:sldMk cId="0" sldId="264"/>
        </pc:sldMkLst>
      </pc:sldChg>
      <pc:sldChg chg="del">
        <pc:chgData name="Maiku Iguru" userId="f70226b6486a10e6" providerId="LiveId" clId="{D57D6E30-D646-4E8A-BF70-1C8E1CEC5305}" dt="2019-02-05T17:48:15.986" v="16" actId="2696"/>
        <pc:sldMkLst>
          <pc:docMk/>
          <pc:sldMk cId="0" sldId="266"/>
        </pc:sldMkLst>
      </pc:sldChg>
      <pc:sldChg chg="del">
        <pc:chgData name="Maiku Iguru" userId="f70226b6486a10e6" providerId="LiveId" clId="{D57D6E30-D646-4E8A-BF70-1C8E1CEC5305}" dt="2019-02-05T17:48:16.006" v="17" actId="2696"/>
        <pc:sldMkLst>
          <pc:docMk/>
          <pc:sldMk cId="0" sldId="267"/>
        </pc:sldMkLst>
      </pc:sldChg>
      <pc:sldChg chg="del">
        <pc:chgData name="Maiku Iguru" userId="f70226b6486a10e6" providerId="LiveId" clId="{D57D6E30-D646-4E8A-BF70-1C8E1CEC5305}" dt="2019-02-05T17:48:19.683" v="18" actId="2696"/>
        <pc:sldMkLst>
          <pc:docMk/>
          <pc:sldMk cId="0" sldId="269"/>
        </pc:sldMkLst>
      </pc:sldChg>
      <pc:sldChg chg="del">
        <pc:chgData name="Maiku Iguru" userId="f70226b6486a10e6" providerId="LiveId" clId="{D57D6E30-D646-4E8A-BF70-1C8E1CEC5305}" dt="2019-02-05T17:48:28.134" v="19" actId="2696"/>
        <pc:sldMkLst>
          <pc:docMk/>
          <pc:sldMk cId="0" sldId="270"/>
        </pc:sldMkLst>
      </pc:sldChg>
      <pc:sldChg chg="del">
        <pc:chgData name="Maiku Iguru" userId="f70226b6486a10e6" providerId="LiveId" clId="{D57D6E30-D646-4E8A-BF70-1C8E1CEC5305}" dt="2019-02-05T17:48:28.156" v="20" actId="2696"/>
        <pc:sldMkLst>
          <pc:docMk/>
          <pc:sldMk cId="0" sldId="271"/>
        </pc:sldMkLst>
      </pc:sldChg>
      <pc:sldChg chg="del">
        <pc:chgData name="Maiku Iguru" userId="f70226b6486a10e6" providerId="LiveId" clId="{D57D6E30-D646-4E8A-BF70-1C8E1CEC5305}" dt="2019-02-05T17:47:50.686" v="0" actId="2696"/>
        <pc:sldMkLst>
          <pc:docMk/>
          <pc:sldMk cId="2538674729" sldId="273"/>
        </pc:sldMkLst>
      </pc:sldChg>
      <pc:sldChg chg="del">
        <pc:chgData name="Maiku Iguru" userId="f70226b6486a10e6" providerId="LiveId" clId="{D57D6E30-D646-4E8A-BF70-1C8E1CEC5305}" dt="2019-02-05T17:47:54.685" v="1" actId="2696"/>
        <pc:sldMkLst>
          <pc:docMk/>
          <pc:sldMk cId="2669475110" sldId="275"/>
        </pc:sldMkLst>
      </pc:sldChg>
      <pc:sldChg chg="del">
        <pc:chgData name="Maiku Iguru" userId="f70226b6486a10e6" providerId="LiveId" clId="{D57D6E30-D646-4E8A-BF70-1C8E1CEC5305}" dt="2019-02-05T17:47:56.715" v="2" actId="2696"/>
        <pc:sldMkLst>
          <pc:docMk/>
          <pc:sldMk cId="1206260090" sldId="276"/>
        </pc:sldMkLst>
      </pc:sldChg>
      <pc:sldChg chg="add del">
        <pc:chgData name="Maiku Iguru" userId="f70226b6486a10e6" providerId="LiveId" clId="{D57D6E30-D646-4E8A-BF70-1C8E1CEC5305}" dt="2019-02-05T17:48:00.343" v="4" actId="2696"/>
        <pc:sldMkLst>
          <pc:docMk/>
          <pc:sldMk cId="2866767428" sldId="277"/>
        </pc:sldMkLst>
      </pc:sldChg>
      <pc:sldChg chg="del">
        <pc:chgData name="Maiku Iguru" userId="f70226b6486a10e6" providerId="LiveId" clId="{D57D6E30-D646-4E8A-BF70-1C8E1CEC5305}" dt="2019-02-05T17:48:15.502" v="5" actId="2696"/>
        <pc:sldMkLst>
          <pc:docMk/>
          <pc:sldMk cId="562684390" sldId="281"/>
        </pc:sldMkLst>
      </pc:sldChg>
      <pc:sldChg chg="del">
        <pc:chgData name="Maiku Iguru" userId="f70226b6486a10e6" providerId="LiveId" clId="{D57D6E30-D646-4E8A-BF70-1C8E1CEC5305}" dt="2019-02-05T17:48:15.518" v="6" actId="2696"/>
        <pc:sldMkLst>
          <pc:docMk/>
          <pc:sldMk cId="4109077876" sldId="282"/>
        </pc:sldMkLst>
      </pc:sldChg>
      <pc:sldChg chg="del">
        <pc:chgData name="Maiku Iguru" userId="f70226b6486a10e6" providerId="LiveId" clId="{D57D6E30-D646-4E8A-BF70-1C8E1CEC5305}" dt="2019-02-05T17:48:15.534" v="7" actId="2696"/>
        <pc:sldMkLst>
          <pc:docMk/>
          <pc:sldMk cId="2963860090" sldId="283"/>
        </pc:sldMkLst>
      </pc:sldChg>
      <pc:sldChg chg="del">
        <pc:chgData name="Maiku Iguru" userId="f70226b6486a10e6" providerId="LiveId" clId="{D57D6E30-D646-4E8A-BF70-1C8E1CEC5305}" dt="2019-02-05T17:48:15.646" v="8" actId="2696"/>
        <pc:sldMkLst>
          <pc:docMk/>
          <pc:sldMk cId="712280893" sldId="284"/>
        </pc:sldMkLst>
      </pc:sldChg>
      <pc:sldChg chg="del">
        <pc:chgData name="Maiku Iguru" userId="f70226b6486a10e6" providerId="LiveId" clId="{D57D6E30-D646-4E8A-BF70-1C8E1CEC5305}" dt="2019-02-05T17:48:15.656" v="9" actId="2696"/>
        <pc:sldMkLst>
          <pc:docMk/>
          <pc:sldMk cId="2048327343" sldId="285"/>
        </pc:sldMkLst>
      </pc:sldChg>
      <pc:sldChg chg="del">
        <pc:chgData name="Maiku Iguru" userId="f70226b6486a10e6" providerId="LiveId" clId="{D57D6E30-D646-4E8A-BF70-1C8E1CEC5305}" dt="2019-02-05T17:48:15.695" v="10" actId="2696"/>
        <pc:sldMkLst>
          <pc:docMk/>
          <pc:sldMk cId="1910537944" sldId="286"/>
        </pc:sldMkLst>
      </pc:sldChg>
      <pc:sldChg chg="del">
        <pc:chgData name="Maiku Iguru" userId="f70226b6486a10e6" providerId="LiveId" clId="{D57D6E30-D646-4E8A-BF70-1C8E1CEC5305}" dt="2019-02-05T17:48:15.747" v="11" actId="2696"/>
        <pc:sldMkLst>
          <pc:docMk/>
          <pc:sldMk cId="2166409190" sldId="287"/>
        </pc:sldMkLst>
      </pc:sldChg>
      <pc:sldChg chg="del">
        <pc:chgData name="Maiku Iguru" userId="f70226b6486a10e6" providerId="LiveId" clId="{D57D6E30-D646-4E8A-BF70-1C8E1CEC5305}" dt="2019-02-05T17:48:15.867" v="12" actId="2696"/>
        <pc:sldMkLst>
          <pc:docMk/>
          <pc:sldMk cId="3016438982" sldId="288"/>
        </pc:sldMkLst>
      </pc:sldChg>
      <pc:sldChg chg="del">
        <pc:chgData name="Maiku Iguru" userId="f70226b6486a10e6" providerId="LiveId" clId="{D57D6E30-D646-4E8A-BF70-1C8E1CEC5305}" dt="2019-02-05T17:48:15.918" v="13" actId="2696"/>
        <pc:sldMkLst>
          <pc:docMk/>
          <pc:sldMk cId="2794001008" sldId="289"/>
        </pc:sldMkLst>
      </pc:sldChg>
      <pc:sldChg chg="del">
        <pc:chgData name="Maiku Iguru" userId="f70226b6486a10e6" providerId="LiveId" clId="{D57D6E30-D646-4E8A-BF70-1C8E1CEC5305}" dt="2019-02-05T17:48:15.940" v="14" actId="2696"/>
        <pc:sldMkLst>
          <pc:docMk/>
          <pc:sldMk cId="1265688018" sldId="290"/>
        </pc:sldMkLst>
      </pc:sldChg>
      <pc:sldChg chg="del">
        <pc:chgData name="Maiku Iguru" userId="f70226b6486a10e6" providerId="LiveId" clId="{D57D6E30-D646-4E8A-BF70-1C8E1CEC5305}" dt="2019-02-05T17:48:29.975" v="42" actId="2696"/>
        <pc:sldMkLst>
          <pc:docMk/>
          <pc:sldMk cId="0" sldId="330"/>
        </pc:sldMkLst>
      </pc:sldChg>
      <pc:sldChg chg="del">
        <pc:chgData name="Maiku Iguru" userId="f70226b6486a10e6" providerId="LiveId" clId="{D57D6E30-D646-4E8A-BF70-1C8E1CEC5305}" dt="2019-02-05T17:48:28.509" v="32" actId="2696"/>
        <pc:sldMkLst>
          <pc:docMk/>
          <pc:sldMk cId="0" sldId="336"/>
        </pc:sldMkLst>
      </pc:sldChg>
      <pc:sldChg chg="del">
        <pc:chgData name="Maiku Iguru" userId="f70226b6486a10e6" providerId="LiveId" clId="{D57D6E30-D646-4E8A-BF70-1C8E1CEC5305}" dt="2019-02-05T17:48:28.540" v="33" actId="2696"/>
        <pc:sldMkLst>
          <pc:docMk/>
          <pc:sldMk cId="0" sldId="337"/>
        </pc:sldMkLst>
      </pc:sldChg>
      <pc:sldChg chg="del">
        <pc:chgData name="Maiku Iguru" userId="f70226b6486a10e6" providerId="LiveId" clId="{D57D6E30-D646-4E8A-BF70-1C8E1CEC5305}" dt="2019-02-05T17:48:28.454" v="30" actId="2696"/>
        <pc:sldMkLst>
          <pc:docMk/>
          <pc:sldMk cId="0" sldId="338"/>
        </pc:sldMkLst>
      </pc:sldChg>
      <pc:sldChg chg="del">
        <pc:chgData name="Maiku Iguru" userId="f70226b6486a10e6" providerId="LiveId" clId="{D57D6E30-D646-4E8A-BF70-1C8E1CEC5305}" dt="2019-02-05T17:48:28.483" v="31" actId="2696"/>
        <pc:sldMkLst>
          <pc:docMk/>
          <pc:sldMk cId="0" sldId="339"/>
        </pc:sldMkLst>
      </pc:sldChg>
      <pc:sldChg chg="del">
        <pc:chgData name="Maiku Iguru" userId="f70226b6486a10e6" providerId="LiveId" clId="{D57D6E30-D646-4E8A-BF70-1C8E1CEC5305}" dt="2019-02-05T17:48:28.578" v="34" actId="2696"/>
        <pc:sldMkLst>
          <pc:docMk/>
          <pc:sldMk cId="0" sldId="340"/>
        </pc:sldMkLst>
      </pc:sldChg>
      <pc:sldChg chg="del">
        <pc:chgData name="Maiku Iguru" userId="f70226b6486a10e6" providerId="LiveId" clId="{D57D6E30-D646-4E8A-BF70-1C8E1CEC5305}" dt="2019-02-05T17:48:28.182" v="21" actId="2696"/>
        <pc:sldMkLst>
          <pc:docMk/>
          <pc:sldMk cId="0" sldId="341"/>
        </pc:sldMkLst>
      </pc:sldChg>
      <pc:sldChg chg="del">
        <pc:chgData name="Maiku Iguru" userId="f70226b6486a10e6" providerId="LiveId" clId="{D57D6E30-D646-4E8A-BF70-1C8E1CEC5305}" dt="2019-02-05T17:48:28.616" v="35" actId="2696"/>
        <pc:sldMkLst>
          <pc:docMk/>
          <pc:sldMk cId="0" sldId="342"/>
        </pc:sldMkLst>
      </pc:sldChg>
      <pc:sldChg chg="del">
        <pc:chgData name="Maiku Iguru" userId="f70226b6486a10e6" providerId="LiveId" clId="{D57D6E30-D646-4E8A-BF70-1C8E1CEC5305}" dt="2019-02-05T17:48:28.645" v="36" actId="2696"/>
        <pc:sldMkLst>
          <pc:docMk/>
          <pc:sldMk cId="0" sldId="343"/>
        </pc:sldMkLst>
      </pc:sldChg>
      <pc:sldChg chg="del">
        <pc:chgData name="Maiku Iguru" userId="f70226b6486a10e6" providerId="LiveId" clId="{D57D6E30-D646-4E8A-BF70-1C8E1CEC5305}" dt="2019-02-05T17:48:28.203" v="22" actId="2696"/>
        <pc:sldMkLst>
          <pc:docMk/>
          <pc:sldMk cId="0" sldId="344"/>
        </pc:sldMkLst>
      </pc:sldChg>
      <pc:sldChg chg="del">
        <pc:chgData name="Maiku Iguru" userId="f70226b6486a10e6" providerId="LiveId" clId="{D57D6E30-D646-4E8A-BF70-1C8E1CEC5305}" dt="2019-02-05T17:48:28.225" v="23" actId="2696"/>
        <pc:sldMkLst>
          <pc:docMk/>
          <pc:sldMk cId="0" sldId="345"/>
        </pc:sldMkLst>
      </pc:sldChg>
      <pc:sldChg chg="del">
        <pc:chgData name="Maiku Iguru" userId="f70226b6486a10e6" providerId="LiveId" clId="{D57D6E30-D646-4E8A-BF70-1C8E1CEC5305}" dt="2019-02-05T17:48:28.250" v="24" actId="2696"/>
        <pc:sldMkLst>
          <pc:docMk/>
          <pc:sldMk cId="0" sldId="346"/>
        </pc:sldMkLst>
      </pc:sldChg>
      <pc:sldChg chg="del">
        <pc:chgData name="Maiku Iguru" userId="f70226b6486a10e6" providerId="LiveId" clId="{D57D6E30-D646-4E8A-BF70-1C8E1CEC5305}" dt="2019-02-05T17:48:28.275" v="25" actId="2696"/>
        <pc:sldMkLst>
          <pc:docMk/>
          <pc:sldMk cId="0" sldId="347"/>
        </pc:sldMkLst>
      </pc:sldChg>
      <pc:sldChg chg="del">
        <pc:chgData name="Maiku Iguru" userId="f70226b6486a10e6" providerId="LiveId" clId="{D57D6E30-D646-4E8A-BF70-1C8E1CEC5305}" dt="2019-02-05T17:48:28.713" v="38" actId="2696"/>
        <pc:sldMkLst>
          <pc:docMk/>
          <pc:sldMk cId="0" sldId="348"/>
        </pc:sldMkLst>
      </pc:sldChg>
      <pc:sldChg chg="del">
        <pc:chgData name="Maiku Iguru" userId="f70226b6486a10e6" providerId="LiveId" clId="{D57D6E30-D646-4E8A-BF70-1C8E1CEC5305}" dt="2019-02-05T17:48:28.769" v="40" actId="2696"/>
        <pc:sldMkLst>
          <pc:docMk/>
          <pc:sldMk cId="0" sldId="349"/>
        </pc:sldMkLst>
      </pc:sldChg>
      <pc:sldChg chg="del">
        <pc:chgData name="Maiku Iguru" userId="f70226b6486a10e6" providerId="LiveId" clId="{D57D6E30-D646-4E8A-BF70-1C8E1CEC5305}" dt="2019-02-05T17:48:28.790" v="41" actId="2696"/>
        <pc:sldMkLst>
          <pc:docMk/>
          <pc:sldMk cId="0" sldId="350"/>
        </pc:sldMkLst>
      </pc:sldChg>
      <pc:sldChg chg="del">
        <pc:chgData name="Maiku Iguru" userId="f70226b6486a10e6" providerId="LiveId" clId="{D57D6E30-D646-4E8A-BF70-1C8E1CEC5305}" dt="2019-02-05T17:48:28.743" v="39" actId="2696"/>
        <pc:sldMkLst>
          <pc:docMk/>
          <pc:sldMk cId="0" sldId="351"/>
        </pc:sldMkLst>
      </pc:sldChg>
      <pc:sldChg chg="del">
        <pc:chgData name="Maiku Iguru" userId="f70226b6486a10e6" providerId="LiveId" clId="{D57D6E30-D646-4E8A-BF70-1C8E1CEC5305}" dt="2019-02-05T17:48:31.059" v="43" actId="2696"/>
        <pc:sldMkLst>
          <pc:docMk/>
          <pc:sldMk cId="0" sldId="352"/>
        </pc:sldMkLst>
      </pc:sldChg>
      <pc:sldChg chg="del">
        <pc:chgData name="Maiku Iguru" userId="f70226b6486a10e6" providerId="LiveId" clId="{D57D6E30-D646-4E8A-BF70-1C8E1CEC5305}" dt="2019-02-05T17:48:28.306" v="26" actId="2696"/>
        <pc:sldMkLst>
          <pc:docMk/>
          <pc:sldMk cId="0" sldId="353"/>
        </pc:sldMkLst>
      </pc:sldChg>
      <pc:sldChg chg="del">
        <pc:chgData name="Maiku Iguru" userId="f70226b6486a10e6" providerId="LiveId" clId="{D57D6E30-D646-4E8A-BF70-1C8E1CEC5305}" dt="2019-02-05T17:48:28.335" v="27" actId="2696"/>
        <pc:sldMkLst>
          <pc:docMk/>
          <pc:sldMk cId="0" sldId="354"/>
        </pc:sldMkLst>
      </pc:sldChg>
      <pc:sldChg chg="del">
        <pc:chgData name="Maiku Iguru" userId="f70226b6486a10e6" providerId="LiveId" clId="{D57D6E30-D646-4E8A-BF70-1C8E1CEC5305}" dt="2019-02-05T17:48:28.392" v="28" actId="2696"/>
        <pc:sldMkLst>
          <pc:docMk/>
          <pc:sldMk cId="0" sldId="355"/>
        </pc:sldMkLst>
      </pc:sldChg>
      <pc:sldChg chg="del">
        <pc:chgData name="Maiku Iguru" userId="f70226b6486a10e6" providerId="LiveId" clId="{D57D6E30-D646-4E8A-BF70-1C8E1CEC5305}" dt="2019-02-05T17:48:28.425" v="29" actId="2696"/>
        <pc:sldMkLst>
          <pc:docMk/>
          <pc:sldMk cId="0" sldId="356"/>
        </pc:sldMkLst>
      </pc:sldChg>
      <pc:sldChg chg="del">
        <pc:chgData name="Maiku Iguru" userId="f70226b6486a10e6" providerId="LiveId" clId="{D57D6E30-D646-4E8A-BF70-1C8E1CEC5305}" dt="2019-02-05T17:48:28.687" v="37" actId="2696"/>
        <pc:sldMkLst>
          <pc:docMk/>
          <pc:sldMk cId="0" sldId="35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BC7B7-D127-4B6A-BEE1-59787DF40632}" type="datetimeFigureOut">
              <a:rPr lang="en-US" smtClean="0">
                <a:latin typeface="Myriad Pro" panose="020B0503030403020204" pitchFamily="34" charset="0"/>
              </a:rPr>
              <a:t>2/5/2019</a:t>
            </a:fld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86BEB-068F-443D-BBD5-490F983BBA07}" type="slidenum">
              <a:rPr lang="en-US" smtClean="0">
                <a:latin typeface="Myriad Pro" panose="020B0503030403020204" pitchFamily="34" charset="0"/>
              </a:rPr>
              <a:t>‹#›</a:t>
            </a:fld>
            <a:endParaRPr lang="en-US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1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Myriad Pro" panose="020B0503030403020204" pitchFamily="34" charset="0"/>
              </a:defRPr>
            </a:lvl1pPr>
          </a:lstStyle>
          <a:p>
            <a:fld id="{8FD123B3-6A72-4B46-AB75-7701382B6846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Myriad Pro" panose="020B0503030403020204" pitchFamily="34" charset="0"/>
              </a:defRPr>
            </a:lvl1pPr>
          </a:lstStyle>
          <a:p>
            <a:fld id="{F64AA17A-3FC2-48AC-8735-D4AC48AEA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8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621B1F7E-C95B-42F1-834F-5F1B4499F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21292CE0-CA91-4C54-909E-4B2527D0DF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DBEA61AE-7B0B-4FD4-AB33-C2B3E47C5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0DEE1B9-92F3-478B-BAC3-D7A526E8CC59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27" b="19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6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43000"/>
            <a:ext cx="7315200" cy="3733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4986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316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65655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Card w/ Cred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10943" cy="6858000"/>
          </a:xfrm>
          <a:prstGeom prst="rect">
            <a:avLst/>
          </a:prstGeom>
          <a:solidFill>
            <a:srgbClr val="1E623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Myriad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0" y="2971800"/>
            <a:ext cx="5283200" cy="2514600"/>
          </a:xfrm>
        </p:spPr>
        <p:txBody>
          <a:bodyPr anchor="b" anchorCtr="0">
            <a:normAutofit/>
          </a:bodyPr>
          <a:lstStyle>
            <a:lvl1pPr algn="l"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0450285" cy="6858000"/>
          </a:xfrm>
          <a:prstGeom prst="rect">
            <a:avLst/>
          </a:prstGeom>
        </p:spPr>
      </p:pic>
      <p:sp>
        <p:nvSpPr>
          <p:cNvPr id="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406400" y="304800"/>
            <a:ext cx="4470400" cy="5334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553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F983D-816C-424E-B1B4-8F90B3AF74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064676-104B-4CA4-A509-A09057B2B4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7EBCC-CEE1-4F76-8435-B479F6A7AF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FB8795-6A10-460C-B2F0-FC4C919047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77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00" b="1750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1" r="4695" b="32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48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69" b="18301"/>
          <a:stretch/>
        </p:blipFill>
        <p:spPr>
          <a:xfrm>
            <a:off x="0" y="3"/>
            <a:ext cx="12192000" cy="68579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6871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" t="3333" b="21670"/>
          <a:stretch/>
        </p:blipFill>
        <p:spPr>
          <a:xfrm>
            <a:off x="-12699" y="0"/>
            <a:ext cx="1217549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ng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2"/>
            <a:ext cx="10515600" cy="5033963"/>
          </a:xfrm>
          <a:effec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5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Doub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73" t="-6"/>
          <a:stretch/>
        </p:blipFill>
        <p:spPr>
          <a:xfrm>
            <a:off x="0" y="365126"/>
            <a:ext cx="12090400" cy="1158875"/>
          </a:xfrm>
          <a:prstGeom prst="rect">
            <a:avLst/>
          </a:prstGeom>
          <a:noFill/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73602"/>
            <a:ext cx="10515600" cy="109273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90801"/>
            <a:ext cx="10515600" cy="3586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1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1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8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2"/>
            <a:ext cx="5386917" cy="8032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E623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7"/>
            <a:ext cx="5386917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371602"/>
            <a:ext cx="5389033" cy="8032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E623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7"/>
            <a:ext cx="5389033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379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03A31CB7-3007-D847-89DB-429D49482FD0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0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5" r:id="rId2"/>
    <p:sldLayoutId id="2147483711" r:id="rId3"/>
    <p:sldLayoutId id="2147483709" r:id="rId4"/>
    <p:sldLayoutId id="2147483710" r:id="rId5"/>
    <p:sldLayoutId id="2147483692" r:id="rId6"/>
    <p:sldLayoutId id="2147483702" r:id="rId7"/>
    <p:sldLayoutId id="2147483684" r:id="rId8"/>
    <p:sldLayoutId id="2147483685" r:id="rId9"/>
    <p:sldLayoutId id="2147483688" r:id="rId10"/>
    <p:sldLayoutId id="2147483686" r:id="rId11"/>
    <p:sldLayoutId id="2147483689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yriad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rug.nl/svcg/SoftVi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image" Target="../media/image39.png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png"/><Relationship Id="rId5" Type="http://schemas.openxmlformats.org/officeDocument/2006/relationships/image" Target="../media/image47.png"/><Relationship Id="rId4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idsourceit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.png"/><Relationship Id="rId5" Type="http://schemas.openxmlformats.org/officeDocument/2006/relationships/image" Target="../media/image65.emf"/><Relationship Id="rId4" Type="http://schemas.openxmlformats.org/officeDocument/2006/relationships/oleObject" Target="../embeddings/oleObject1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usi.inf.ch/phd/wettel/codecity.html" TargetMode="External"/><Relationship Id="rId4" Type="http://schemas.openxmlformats.org/officeDocument/2006/relationships/hyperlink" Target="http://www.jhotdraw.or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4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85.png"/><Relationship Id="rId4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and Statistical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4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6">
            <a:extLst>
              <a:ext uri="{FF2B5EF4-FFF2-40B4-BE49-F238E27FC236}">
                <a16:creationId xmlns:a16="http://schemas.microsoft.com/office/drawing/2014/main" id="{D3E2FF0F-82EE-40EF-BA19-A3B08A7FF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Visualization – Really needed?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92E5971B-4D39-4BF4-BBF5-667D4C180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0"/>
            <a:ext cx="8763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US" altLang="en-US" sz="1600">
                <a:solidFill>
                  <a:srgbClr val="7575D1"/>
                </a:solidFill>
              </a:rPr>
              <a:t>Surveys:</a:t>
            </a: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software industry forecast: 457 billion $ (2013), 50% larger than in 2008 </a:t>
            </a:r>
            <a:r>
              <a:rPr lang="en-US" altLang="en-US" sz="1200"/>
              <a:t>[www.infoedge.com]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comparison: total US health care spending 2.5 trillion $ (2009) </a:t>
            </a:r>
            <a:r>
              <a:rPr lang="en-US" altLang="en-US" sz="1200">
                <a:solidFill>
                  <a:srgbClr val="000000"/>
                </a:solidFill>
              </a:rPr>
              <a:t>[www.usatoday.com/news/health]</a:t>
            </a: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80% of development costs spent on maintenance </a:t>
            </a:r>
            <a:r>
              <a:rPr lang="en-US" altLang="en-US" sz="1200"/>
              <a:t>[Standish</a:t>
            </a:r>
            <a:r>
              <a:rPr lang="ja-JP" altLang="en-US" sz="1200"/>
              <a:t>’</a:t>
            </a:r>
            <a:r>
              <a:rPr lang="en-US" altLang="ja-JP" sz="1200"/>
              <a:t>84, Corbi</a:t>
            </a:r>
            <a:r>
              <a:rPr lang="ja-JP" altLang="en-US" sz="1200"/>
              <a:t>’</a:t>
            </a:r>
            <a:r>
              <a:rPr lang="en-US" altLang="ja-JP" sz="1200"/>
              <a:t>99]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50% of this is spent for </a:t>
            </a:r>
            <a:r>
              <a:rPr lang="en-US" altLang="en-US" sz="1600">
                <a:solidFill>
                  <a:srgbClr val="7575D1"/>
                </a:solidFill>
              </a:rPr>
              <a:t>understanding </a:t>
            </a:r>
            <a:r>
              <a:rPr lang="en-US" altLang="en-US" sz="1600"/>
              <a:t>the software!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US" altLang="en-US" sz="1600">
                <a:solidFill>
                  <a:srgbClr val="7575D1"/>
                </a:solidFill>
              </a:rPr>
              <a:t>Practice: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40% engineers find SoftVis indispensable, other 42% find it not critical </a:t>
            </a:r>
            <a:r>
              <a:rPr lang="en-US" altLang="en-US" sz="1200"/>
              <a:t>[Koschke </a:t>
            </a:r>
            <a:r>
              <a:rPr lang="ja-JP" altLang="en-US" sz="1200"/>
              <a:t>’</a:t>
            </a:r>
            <a:r>
              <a:rPr lang="en-US" altLang="ja-JP" sz="1200"/>
              <a:t>02]</a:t>
            </a:r>
            <a:endParaRPr lang="en-US" altLang="ja-JP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ja-JP" altLang="en-US" sz="1600"/>
              <a:t>“</a:t>
            </a:r>
            <a:r>
              <a:rPr lang="en-US" altLang="ja-JP" sz="1600"/>
              <a:t>visual</a:t>
            </a:r>
            <a:r>
              <a:rPr lang="ja-JP" altLang="en-US" sz="1600"/>
              <a:t>”</a:t>
            </a:r>
            <a:r>
              <a:rPr lang="en-US" altLang="ja-JP" sz="1600"/>
              <a:t> tools or tool plugins become increasingly accepted in software engineering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Visual Studio, Eclipse, Rational Rose, Together, JReal, DDD, …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See new Visual Studio 2010 dependency visualization!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US" altLang="en-US" sz="1600">
                <a:solidFill>
                  <a:srgbClr val="7575D1"/>
                </a:solidFill>
              </a:rPr>
              <a:t>Research: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Software visualization is now an established research area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own events: ACM SoftVis, IEEE VISSOFT 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related events: InfoVis, VAST, ICSE, I(W|C)PC, WCRE, OOPSLA, SIGSOFT, ECOOP, …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GB" altLang="en-US" sz="1600"/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2224A565-AF0E-4871-B06A-43D20497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245920-4F04-4431-98ED-A650A77245CB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7413" name="Rectangle 18">
            <a:extLst>
              <a:ext uri="{FF2B5EF4-FFF2-40B4-BE49-F238E27FC236}">
                <a16:creationId xmlns:a16="http://schemas.microsoft.com/office/drawing/2014/main" id="{6C7130B8-A10B-467D-A856-1CFDCBD85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17414" name="Rectangle 9">
            <a:extLst>
              <a:ext uri="{FF2B5EF4-FFF2-40B4-BE49-F238E27FC236}">
                <a16:creationId xmlns:a16="http://schemas.microsoft.com/office/drawing/2014/main" id="{BD524ABD-D744-4FEF-A94D-D5FE00A88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262564"/>
            <a:ext cx="86106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/>
          </a:p>
          <a:p>
            <a:pPr lvl="1" eaLnBrk="1" hangingPunct="1"/>
            <a:r>
              <a:rPr lang="en-US" altLang="en-US" sz="1000"/>
              <a:t>A few billion of lines of code later: Using static analysis to find bugs in the real world (A. Bessey et al.), </a:t>
            </a:r>
            <a:r>
              <a:rPr lang="en-US" altLang="en-US" sz="1000" i="1"/>
              <a:t>CACM</a:t>
            </a:r>
            <a:r>
              <a:rPr lang="en-US" altLang="en-US" sz="1000"/>
              <a:t>, 2010</a:t>
            </a:r>
          </a:p>
          <a:p>
            <a:pPr lvl="1" eaLnBrk="1" hangingPunct="1"/>
            <a:r>
              <a:rPr lang="en-US" altLang="en-US" sz="1000"/>
              <a:t>Software visualization in software maintenance, reverse engineering, and re-engineering: a research survey (R. Koschke), </a:t>
            </a:r>
            <a:r>
              <a:rPr lang="en-US" altLang="en-US" sz="1000" i="1"/>
              <a:t>JSME</a:t>
            </a:r>
            <a:r>
              <a:rPr lang="en-US" altLang="en-US" sz="1000"/>
              <a:t>, 2003</a:t>
            </a:r>
          </a:p>
          <a:p>
            <a:pPr lvl="1" eaLnBrk="1" hangingPunct="1"/>
            <a:r>
              <a:rPr lang="en-US" altLang="en-US" sz="1000"/>
              <a:t>Measuring the ROI of software process improvement (R. van Solingen), </a:t>
            </a:r>
            <a:r>
              <a:rPr lang="en-US" altLang="en-US" sz="1000" i="1"/>
              <a:t>IEEE Software</a:t>
            </a:r>
            <a:r>
              <a:rPr lang="en-US" altLang="en-US" sz="1000"/>
              <a:t>, 2004</a:t>
            </a:r>
          </a:p>
          <a:p>
            <a:pPr lvl="1" eaLnBrk="1" hangingPunct="1"/>
            <a:r>
              <a:rPr lang="en-US" altLang="en-US" sz="1000"/>
              <a:t>The paradox of software visualization (S. Reiss), </a:t>
            </a:r>
            <a:r>
              <a:rPr lang="en-US" altLang="en-US" sz="1000" i="1"/>
              <a:t>IEEE VISSOFT</a:t>
            </a:r>
            <a:r>
              <a:rPr lang="en-US" altLang="en-US" sz="1000"/>
              <a:t>,</a:t>
            </a:r>
            <a:r>
              <a:rPr lang="en-US" altLang="en-US" sz="1000" i="1"/>
              <a:t> </a:t>
            </a:r>
            <a:r>
              <a:rPr lang="en-US" altLang="en-US" sz="1000"/>
              <a:t>2005</a:t>
            </a:r>
          </a:p>
          <a:p>
            <a:pPr lvl="1" eaLnBrk="1" hangingPunct="1"/>
            <a:r>
              <a:rPr lang="en-US" altLang="en-US" sz="1000"/>
              <a:t>The end of line for software visualisation? (S. Charters, N. Thomas, M. Munro), </a:t>
            </a:r>
            <a:r>
              <a:rPr lang="en-US" altLang="en-US" sz="1000" i="1"/>
              <a:t>IEEE VISSOFT</a:t>
            </a:r>
            <a:r>
              <a:rPr lang="en-US" altLang="en-US" sz="1000"/>
              <a:t>, 2003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3" name="Object 2">
            <a:extLst>
              <a:ext uri="{FF2B5EF4-FFF2-40B4-BE49-F238E27FC236}">
                <a16:creationId xmlns:a16="http://schemas.microsoft.com/office/drawing/2014/main" id="{3C321A7B-2E14-444C-86B1-27975F412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4250" y="2774951"/>
          <a:ext cx="1352550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hoto Editor Photo" r:id="rId3" imgW="1352381" imgH="1419048" progId="">
                  <p:embed/>
                </p:oleObj>
              </mc:Choice>
              <mc:Fallback>
                <p:oleObj name="Photo Editor Photo" r:id="rId3" imgW="1352381" imgH="1419048" progId="">
                  <p:embed/>
                  <p:pic>
                    <p:nvPicPr>
                      <p:cNvPr id="18433" name="Object 2">
                        <a:extLst>
                          <a:ext uri="{FF2B5EF4-FFF2-40B4-BE49-F238E27FC236}">
                            <a16:creationId xmlns:a16="http://schemas.microsoft.com/office/drawing/2014/main" id="{3C321A7B-2E14-444C-86B1-27975F4122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2774951"/>
                        <a:ext cx="1352550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4" name="Rectangle 9">
            <a:extLst>
              <a:ext uri="{FF2B5EF4-FFF2-40B4-BE49-F238E27FC236}">
                <a16:creationId xmlns:a16="http://schemas.microsoft.com/office/drawing/2014/main" id="{C32B6D2F-96EB-41F1-96AC-1D1464B61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1479550"/>
            <a:ext cx="2209800" cy="4343400"/>
          </a:xfrm>
          <a:prstGeom prst="rect">
            <a:avLst/>
          </a:prstGeom>
          <a:solidFill>
            <a:srgbClr val="D1D1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pic>
        <p:nvPicPr>
          <p:cNvPr id="18435" name="Picture 7">
            <a:extLst>
              <a:ext uri="{FF2B5EF4-FFF2-40B4-BE49-F238E27FC236}">
                <a16:creationId xmlns:a16="http://schemas.microsoft.com/office/drawing/2014/main" id="{FD0EF5AA-BE4C-4141-A7EF-16A48EC9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1" y="4359276"/>
            <a:ext cx="1903413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436" name="Object 3">
            <a:extLst>
              <a:ext uri="{FF2B5EF4-FFF2-40B4-BE49-F238E27FC236}">
                <a16:creationId xmlns:a16="http://schemas.microsoft.com/office/drawing/2014/main" id="{D788D262-D342-425F-9CDC-576255B729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8800" y="1527175"/>
          <a:ext cx="19050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6" imgW="5706272" imgH="5896798" progId="">
                  <p:embed/>
                </p:oleObj>
              </mc:Choice>
              <mc:Fallback>
                <p:oleObj name="Bitmap Image" r:id="rId6" imgW="5706272" imgH="5896798" progId="">
                  <p:embed/>
                  <p:pic>
                    <p:nvPicPr>
                      <p:cNvPr id="18436" name="Object 3">
                        <a:extLst>
                          <a:ext uri="{FF2B5EF4-FFF2-40B4-BE49-F238E27FC236}">
                            <a16:creationId xmlns:a16="http://schemas.microsoft.com/office/drawing/2014/main" id="{D788D262-D342-425F-9CDC-576255B729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1527175"/>
                        <a:ext cx="19050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11">
            <a:extLst>
              <a:ext uri="{FF2B5EF4-FFF2-40B4-BE49-F238E27FC236}">
                <a16:creationId xmlns:a16="http://schemas.microsoft.com/office/drawing/2014/main" id="{D4242ED1-84A3-4B29-AF0E-FD104FEEB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5" y="4984750"/>
            <a:ext cx="1676400" cy="990600"/>
          </a:xfrm>
          <a:prstGeom prst="rect">
            <a:avLst/>
          </a:prstGeom>
          <a:solidFill>
            <a:srgbClr val="D1D1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/>
              <a:t>visual</a:t>
            </a:r>
          </a:p>
          <a:p>
            <a:pPr algn="ctr" eaLnBrk="1" hangingPunct="1"/>
            <a:r>
              <a:rPr lang="en-US" altLang="en-US" sz="1600"/>
              <a:t>programming</a:t>
            </a:r>
          </a:p>
          <a:p>
            <a:pPr algn="ctr" eaLnBrk="1" hangingPunct="1"/>
            <a:r>
              <a:rPr lang="en-US" altLang="en-US" sz="1600"/>
              <a:t>tool</a:t>
            </a:r>
            <a:endParaRPr lang="en-GB" altLang="en-US" sz="1600"/>
          </a:p>
        </p:txBody>
      </p:sp>
      <p:pic>
        <p:nvPicPr>
          <p:cNvPr id="18438" name="Picture 12">
            <a:extLst>
              <a:ext uri="{FF2B5EF4-FFF2-40B4-BE49-F238E27FC236}">
                <a16:creationId xmlns:a16="http://schemas.microsoft.com/office/drawing/2014/main" id="{1F4818D6-3E8C-4256-9737-ADB4BE16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3127376"/>
            <a:ext cx="10668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Rectangle 13">
            <a:extLst>
              <a:ext uri="{FF2B5EF4-FFF2-40B4-BE49-F238E27FC236}">
                <a16:creationId xmlns:a16="http://schemas.microsoft.com/office/drawing/2014/main" id="{0D9E0D4C-1173-425C-809E-D32E78EFF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525" y="1346200"/>
            <a:ext cx="1676400" cy="990600"/>
          </a:xfrm>
          <a:prstGeom prst="rect">
            <a:avLst/>
          </a:prstGeom>
          <a:solidFill>
            <a:srgbClr val="D1D1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/>
              <a:t>software</a:t>
            </a:r>
          </a:p>
          <a:p>
            <a:pPr algn="ctr" eaLnBrk="1" hangingPunct="1"/>
            <a:r>
              <a:rPr lang="en-US" altLang="en-US" sz="1600"/>
              <a:t>visualization</a:t>
            </a:r>
          </a:p>
          <a:p>
            <a:pPr algn="ctr" eaLnBrk="1" hangingPunct="1"/>
            <a:r>
              <a:rPr lang="en-US" altLang="en-US" sz="1600"/>
              <a:t>tool</a:t>
            </a:r>
            <a:endParaRPr lang="en-GB" altLang="en-US" sz="1600"/>
          </a:p>
        </p:txBody>
      </p:sp>
      <p:sp>
        <p:nvSpPr>
          <p:cNvPr id="18440" name="Text Box 14">
            <a:extLst>
              <a:ext uri="{FF2B5EF4-FFF2-40B4-BE49-F238E27FC236}">
                <a16:creationId xmlns:a16="http://schemas.microsoft.com/office/drawing/2014/main" id="{7CFFB945-B9E5-414B-8474-EF05472B3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689" y="4146550"/>
            <a:ext cx="993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The user</a:t>
            </a:r>
            <a:endParaRPr lang="en-GB" altLang="en-US" sz="1600">
              <a:solidFill>
                <a:srgbClr val="7575D1"/>
              </a:solidFill>
            </a:endParaRPr>
          </a:p>
        </p:txBody>
      </p:sp>
      <p:sp>
        <p:nvSpPr>
          <p:cNvPr id="18441" name="Text Box 15">
            <a:extLst>
              <a:ext uri="{FF2B5EF4-FFF2-40B4-BE49-F238E27FC236}">
                <a16:creationId xmlns:a16="http://schemas.microsoft.com/office/drawing/2014/main" id="{19DCB47F-3DD5-484F-8B00-5067A9C6A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8688" y="5762625"/>
            <a:ext cx="1028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The tools</a:t>
            </a:r>
            <a:endParaRPr lang="en-GB" altLang="en-US" sz="1600">
              <a:solidFill>
                <a:srgbClr val="7575D1"/>
              </a:solidFill>
            </a:endParaRPr>
          </a:p>
        </p:txBody>
      </p:sp>
      <p:sp>
        <p:nvSpPr>
          <p:cNvPr id="18442" name="Text Box 16">
            <a:extLst>
              <a:ext uri="{FF2B5EF4-FFF2-40B4-BE49-F238E27FC236}">
                <a16:creationId xmlns:a16="http://schemas.microsoft.com/office/drawing/2014/main" id="{46FB83BC-4F23-4EFB-B7B8-0E48CA276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34417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The software</a:t>
            </a:r>
            <a:endParaRPr lang="en-GB" altLang="en-US" sz="1600">
              <a:solidFill>
                <a:srgbClr val="7575D1"/>
              </a:solidFill>
            </a:endParaRPr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FB818822-082F-4662-99D9-1D7437214A1A}"/>
              </a:ext>
            </a:extLst>
          </p:cNvPr>
          <p:cNvSpPr>
            <a:spLocks/>
          </p:cNvSpPr>
          <p:nvPr/>
        </p:nvSpPr>
        <p:spPr bwMode="auto">
          <a:xfrm>
            <a:off x="2921000" y="4603750"/>
            <a:ext cx="12192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6"/>
              </a:cxn>
              <a:cxn ang="0">
                <a:pos x="768" y="336"/>
              </a:cxn>
            </a:cxnLst>
            <a:rect l="0" t="0" r="r" b="b"/>
            <a:pathLst>
              <a:path w="768" h="336">
                <a:moveTo>
                  <a:pt x="0" y="0"/>
                </a:moveTo>
                <a:lnTo>
                  <a:pt x="0" y="336"/>
                </a:lnTo>
                <a:lnTo>
                  <a:pt x="768" y="336"/>
                </a:lnTo>
              </a:path>
            </a:pathLst>
          </a:custGeom>
          <a:noFill/>
          <a:ln w="762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008D2364-9852-4A0B-9827-8B0DD0E110A2}"/>
              </a:ext>
            </a:extLst>
          </p:cNvPr>
          <p:cNvSpPr>
            <a:spLocks/>
          </p:cNvSpPr>
          <p:nvPr/>
        </p:nvSpPr>
        <p:spPr bwMode="auto">
          <a:xfrm flipV="1">
            <a:off x="6502400" y="5070476"/>
            <a:ext cx="914400" cy="74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8" y="0"/>
              </a:cxn>
            </a:cxnLst>
            <a:rect l="0" t="0" r="r" b="b"/>
            <a:pathLst>
              <a:path w="768" h="1">
                <a:moveTo>
                  <a:pt x="0" y="0"/>
                </a:moveTo>
                <a:lnTo>
                  <a:pt x="768" y="0"/>
                </a:lnTo>
              </a:path>
            </a:pathLst>
          </a:custGeom>
          <a:noFill/>
          <a:ln w="762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18445" name="Rectangle 22">
            <a:extLst>
              <a:ext uri="{FF2B5EF4-FFF2-40B4-BE49-F238E27FC236}">
                <a16:creationId xmlns:a16="http://schemas.microsoft.com/office/drawing/2014/main" id="{8D8D0E0B-F7D8-4F16-8DF4-912389EB9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0" y="3984625"/>
            <a:ext cx="1989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visual programming</a:t>
            </a:r>
            <a:endParaRPr lang="en-GB" altLang="en-US" sz="1600"/>
          </a:p>
        </p:txBody>
      </p:sp>
      <p:sp>
        <p:nvSpPr>
          <p:cNvPr id="18446" name="Rectangle 23">
            <a:extLst>
              <a:ext uri="{FF2B5EF4-FFF2-40B4-BE49-F238E27FC236}">
                <a16:creationId xmlns:a16="http://schemas.microsoft.com/office/drawing/2014/main" id="{66F23B8C-946D-4C87-8771-325D53B38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800" y="3138489"/>
            <a:ext cx="2135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/>
              <a:t>software visualization</a:t>
            </a:r>
            <a:endParaRPr lang="en-GB" altLang="en-US" sz="1600"/>
          </a:p>
        </p:txBody>
      </p:sp>
      <p:sp>
        <p:nvSpPr>
          <p:cNvPr id="18447" name="Rectangle 24">
            <a:extLst>
              <a:ext uri="{FF2B5EF4-FFF2-40B4-BE49-F238E27FC236}">
                <a16:creationId xmlns:a16="http://schemas.microsoft.com/office/drawing/2014/main" id="{007A1899-8B27-48C3-85CF-11E761045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6" y="5175250"/>
            <a:ext cx="1108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/>
              <a:t>is read by</a:t>
            </a:r>
            <a:endParaRPr lang="en-GB" altLang="en-US" sz="1600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EF1F749B-AE8A-4955-970B-9739E343700D}"/>
              </a:ext>
            </a:extLst>
          </p:cNvPr>
          <p:cNvSpPr>
            <a:spLocks/>
          </p:cNvSpPr>
          <p:nvPr/>
        </p:nvSpPr>
        <p:spPr bwMode="auto">
          <a:xfrm flipH="1" flipV="1">
            <a:off x="6502400" y="1784350"/>
            <a:ext cx="9144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8" y="0"/>
              </a:cxn>
            </a:cxnLst>
            <a:rect l="0" t="0" r="r" b="b"/>
            <a:pathLst>
              <a:path w="768" h="1">
                <a:moveTo>
                  <a:pt x="0" y="0"/>
                </a:moveTo>
                <a:lnTo>
                  <a:pt x="768" y="0"/>
                </a:lnTo>
              </a:path>
            </a:pathLst>
          </a:custGeom>
          <a:noFill/>
          <a:ln w="762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18449" name="Rectangle 26">
            <a:extLst>
              <a:ext uri="{FF2B5EF4-FFF2-40B4-BE49-F238E27FC236}">
                <a16:creationId xmlns:a16="http://schemas.microsoft.com/office/drawing/2014/main" id="{354A30F4-0C1C-43E6-8536-52E4712E7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213" y="1917700"/>
            <a:ext cx="8572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creates</a:t>
            </a:r>
            <a:endParaRPr lang="en-GB" altLang="en-US" sz="1600"/>
          </a:p>
        </p:txBody>
      </p:sp>
      <p:sp>
        <p:nvSpPr>
          <p:cNvPr id="23" name="Freeform 27">
            <a:extLst>
              <a:ext uri="{FF2B5EF4-FFF2-40B4-BE49-F238E27FC236}">
                <a16:creationId xmlns:a16="http://schemas.microsoft.com/office/drawing/2014/main" id="{E916E3B2-BBC9-4E01-9CBE-E4CDAE320A2E}"/>
              </a:ext>
            </a:extLst>
          </p:cNvPr>
          <p:cNvSpPr>
            <a:spLocks/>
          </p:cNvSpPr>
          <p:nvPr/>
        </p:nvSpPr>
        <p:spPr bwMode="auto">
          <a:xfrm rot="16231474" flipV="1">
            <a:off x="7950200" y="4527550"/>
            <a:ext cx="6858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8" y="0"/>
              </a:cxn>
            </a:cxnLst>
            <a:rect l="0" t="0" r="r" b="b"/>
            <a:pathLst>
              <a:path w="768" h="1">
                <a:moveTo>
                  <a:pt x="0" y="0"/>
                </a:moveTo>
                <a:lnTo>
                  <a:pt x="768" y="0"/>
                </a:lnTo>
              </a:path>
            </a:pathLst>
          </a:custGeom>
          <a:noFill/>
          <a:ln w="762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24" name="Freeform 28">
            <a:extLst>
              <a:ext uri="{FF2B5EF4-FFF2-40B4-BE49-F238E27FC236}">
                <a16:creationId xmlns:a16="http://schemas.microsoft.com/office/drawing/2014/main" id="{F4D732C0-7DDA-49CC-B15F-61DDEA9FF1CF}"/>
              </a:ext>
            </a:extLst>
          </p:cNvPr>
          <p:cNvSpPr>
            <a:spLocks/>
          </p:cNvSpPr>
          <p:nvPr/>
        </p:nvSpPr>
        <p:spPr bwMode="auto">
          <a:xfrm rot="16231474" flipV="1">
            <a:off x="7950200" y="2689225"/>
            <a:ext cx="6858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8" y="0"/>
              </a:cxn>
            </a:cxnLst>
            <a:rect l="0" t="0" r="r" b="b"/>
            <a:pathLst>
              <a:path w="768" h="1">
                <a:moveTo>
                  <a:pt x="0" y="0"/>
                </a:moveTo>
                <a:lnTo>
                  <a:pt x="768" y="0"/>
                </a:lnTo>
              </a:path>
            </a:pathLst>
          </a:custGeom>
          <a:noFill/>
          <a:ln w="762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18452" name="Rectangle 29">
            <a:extLst>
              <a:ext uri="{FF2B5EF4-FFF2-40B4-BE49-F238E27FC236}">
                <a16:creationId xmlns:a16="http://schemas.microsoft.com/office/drawing/2014/main" id="{CBE2A6A5-DDEC-4FA4-8CDB-5B2871AA8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1" y="4422775"/>
            <a:ext cx="1096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generates</a:t>
            </a:r>
            <a:endParaRPr lang="en-GB" altLang="en-US" sz="1600"/>
          </a:p>
        </p:txBody>
      </p:sp>
      <p:sp>
        <p:nvSpPr>
          <p:cNvPr id="18453" name="Rectangle 30">
            <a:extLst>
              <a:ext uri="{FF2B5EF4-FFF2-40B4-BE49-F238E27FC236}">
                <a16:creationId xmlns:a16="http://schemas.microsoft.com/office/drawing/2014/main" id="{ADF0B64E-1FD3-42E7-8FA7-A8BD8B29F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2622550"/>
            <a:ext cx="1485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is analyzed by</a:t>
            </a:r>
            <a:endParaRPr lang="en-GB" altLang="en-US" sz="1600"/>
          </a:p>
        </p:txBody>
      </p:sp>
      <p:sp>
        <p:nvSpPr>
          <p:cNvPr id="18454" name="Rectangle 31">
            <a:extLst>
              <a:ext uri="{FF2B5EF4-FFF2-40B4-BE49-F238E27FC236}">
                <a16:creationId xmlns:a16="http://schemas.microsoft.com/office/drawing/2014/main" id="{48EDC1F7-D072-47CF-9DCC-0E51A8F79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850" y="5118100"/>
            <a:ext cx="8572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creates</a:t>
            </a:r>
            <a:endParaRPr lang="en-GB" altLang="en-US" sz="1600"/>
          </a:p>
        </p:txBody>
      </p:sp>
      <p:sp>
        <p:nvSpPr>
          <p:cNvPr id="28" name="Freeform 32">
            <a:extLst>
              <a:ext uri="{FF2B5EF4-FFF2-40B4-BE49-F238E27FC236}">
                <a16:creationId xmlns:a16="http://schemas.microsoft.com/office/drawing/2014/main" id="{F1790174-2BCE-4066-921D-3DA3CA8F94BE}"/>
              </a:ext>
            </a:extLst>
          </p:cNvPr>
          <p:cNvSpPr>
            <a:spLocks/>
          </p:cNvSpPr>
          <p:nvPr/>
        </p:nvSpPr>
        <p:spPr bwMode="auto">
          <a:xfrm flipV="1">
            <a:off x="2921000" y="1936750"/>
            <a:ext cx="12192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6"/>
              </a:cxn>
              <a:cxn ang="0">
                <a:pos x="768" y="336"/>
              </a:cxn>
            </a:cxnLst>
            <a:rect l="0" t="0" r="r" b="b"/>
            <a:pathLst>
              <a:path w="768" h="336">
                <a:moveTo>
                  <a:pt x="0" y="0"/>
                </a:moveTo>
                <a:lnTo>
                  <a:pt x="0" y="336"/>
                </a:lnTo>
                <a:lnTo>
                  <a:pt x="768" y="336"/>
                </a:lnTo>
              </a:path>
            </a:pathLst>
          </a:custGeom>
          <a:noFill/>
          <a:ln w="76200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18456" name="Text Box 33">
            <a:extLst>
              <a:ext uri="{FF2B5EF4-FFF2-40B4-BE49-F238E27FC236}">
                <a16:creationId xmlns:a16="http://schemas.microsoft.com/office/drawing/2014/main" id="{727E9039-7C83-4096-8991-9191C4A03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1763" y="1498600"/>
            <a:ext cx="15541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is examined by</a:t>
            </a:r>
            <a:endParaRPr lang="en-GB" altLang="en-US" sz="1600"/>
          </a:p>
        </p:txBody>
      </p:sp>
      <p:pic>
        <p:nvPicPr>
          <p:cNvPr id="18457" name="Picture 4">
            <a:extLst>
              <a:ext uri="{FF2B5EF4-FFF2-40B4-BE49-F238E27FC236}">
                <a16:creationId xmlns:a16="http://schemas.microsoft.com/office/drawing/2014/main" id="{9E60B82E-F9E6-4BBF-A4F6-8497F4432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99A7D75-4A2D-4EB3-983B-D9F76DA6A790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8459" name="Rectangle 18">
            <a:extLst>
              <a:ext uri="{FF2B5EF4-FFF2-40B4-BE49-F238E27FC236}">
                <a16:creationId xmlns:a16="http://schemas.microsoft.com/office/drawing/2014/main" id="{F16B2B3E-47BC-4F9C-A09F-33D4F1D90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18460" name="Rectangle 6">
            <a:extLst>
              <a:ext uri="{FF2B5EF4-FFF2-40B4-BE49-F238E27FC236}">
                <a16:creationId xmlns:a16="http://schemas.microsoft.com/office/drawing/2014/main" id="{40AB1740-B140-473E-9766-F66E87088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Visualization vs Visual Programming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027">
            <a:extLst>
              <a:ext uri="{FF2B5EF4-FFF2-40B4-BE49-F238E27FC236}">
                <a16:creationId xmlns:a16="http://schemas.microsoft.com/office/drawing/2014/main" id="{D39BE083-D3A9-4CFD-A292-2AD066452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196976"/>
            <a:ext cx="4191000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solidFill>
                  <a:srgbClr val="7575D1"/>
                </a:solidFill>
              </a:rPr>
              <a:t>Visual Programming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usually for small programs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mostly used in forward engineering (FE)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usually at ‘component’ level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is still not very popular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complemented by ‘classical’ textual </a:t>
            </a:r>
            <a:br>
              <a:rPr lang="en-GB" altLang="en-US" sz="1600"/>
            </a:br>
            <a:r>
              <a:rPr lang="en-GB" altLang="en-US" sz="1600"/>
              <a:t>  programming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can work at several levels of details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quite well integrated in the engineering    </a:t>
            </a:r>
            <a:br>
              <a:rPr lang="en-GB" altLang="en-US" sz="1600"/>
            </a:br>
            <a:r>
              <a:rPr lang="en-GB" altLang="en-US" sz="1600"/>
              <a:t>  pipeline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GB" altLang="en-US" sz="1600"/>
          </a:p>
        </p:txBody>
      </p:sp>
      <p:sp>
        <p:nvSpPr>
          <p:cNvPr id="19458" name="Text Box 1028">
            <a:extLst>
              <a:ext uri="{FF2B5EF4-FFF2-40B4-BE49-F238E27FC236}">
                <a16:creationId xmlns:a16="http://schemas.microsoft.com/office/drawing/2014/main" id="{197C6CD9-A19A-4410-832F-8F14EB76A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96975"/>
            <a:ext cx="41910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solidFill>
                  <a:srgbClr val="7575D1"/>
                </a:solidFill>
              </a:rPr>
              <a:t>Software Visualization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for small…huge programs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most used in reverse engineering (RE)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at line-of-code…system level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starts becoming quite popular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complemented by ‘classical’ code text </a:t>
            </a:r>
            <a:br>
              <a:rPr lang="en-GB" altLang="en-US" sz="1600"/>
            </a:br>
            <a:r>
              <a:rPr lang="en-GB" altLang="en-US" sz="1600"/>
              <a:t>  reading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can work at several levels of detail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600"/>
              <a:t> not yet tightly integrated in the engineering </a:t>
            </a:r>
            <a:br>
              <a:rPr lang="en-GB" altLang="en-US" sz="1600"/>
            </a:br>
            <a:r>
              <a:rPr lang="en-GB" altLang="en-US" sz="1600"/>
              <a:t>  pipeline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GB" altLang="en-US" sz="1600"/>
          </a:p>
        </p:txBody>
      </p:sp>
      <p:sp>
        <p:nvSpPr>
          <p:cNvPr id="19459" name="Line 1031">
            <a:extLst>
              <a:ext uri="{FF2B5EF4-FFF2-40B4-BE49-F238E27FC236}">
                <a16:creationId xmlns:a16="http://schemas.microsoft.com/office/drawing/2014/main" id="{4B49C94B-518E-4AA6-B134-E453D2726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1120775"/>
            <a:ext cx="0" cy="3733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Line 1032">
            <a:extLst>
              <a:ext uri="{FF2B5EF4-FFF2-40B4-BE49-F238E27FC236}">
                <a16:creationId xmlns:a16="http://schemas.microsoft.com/office/drawing/2014/main" id="{F2C86CC3-F199-40BA-8ADA-570CE6080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1577975"/>
            <a:ext cx="853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6">
            <a:extLst>
              <a:ext uri="{FF2B5EF4-FFF2-40B4-BE49-F238E27FC236}">
                <a16:creationId xmlns:a16="http://schemas.microsoft.com/office/drawing/2014/main" id="{03006767-027A-4926-81C4-764F984D0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Visualization vs Visual Programming</a:t>
            </a:r>
          </a:p>
        </p:txBody>
      </p:sp>
      <p:sp>
        <p:nvSpPr>
          <p:cNvPr id="19462" name="Line 1032">
            <a:extLst>
              <a:ext uri="{FF2B5EF4-FFF2-40B4-BE49-F238E27FC236}">
                <a16:creationId xmlns:a16="http://schemas.microsoft.com/office/drawing/2014/main" id="{88D28C0F-7111-446B-B634-FD8B89AD0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54575"/>
            <a:ext cx="853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463" name="Picture 4">
            <a:extLst>
              <a:ext uri="{FF2B5EF4-FFF2-40B4-BE49-F238E27FC236}">
                <a16:creationId xmlns:a16="http://schemas.microsoft.com/office/drawing/2014/main" id="{A01397E4-EE6E-4327-9E2C-78AE29958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E2EB25-F787-410D-B387-2D3BB467FF2C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9465" name="Rectangle 18">
            <a:extLst>
              <a:ext uri="{FF2B5EF4-FFF2-40B4-BE49-F238E27FC236}">
                <a16:creationId xmlns:a16="http://schemas.microsoft.com/office/drawing/2014/main" id="{74A5FB6A-6EA3-481C-A910-31FD975BA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19466" name="Rectangle 23">
            <a:extLst>
              <a:ext uri="{FF2B5EF4-FFF2-40B4-BE49-F238E27FC236}">
                <a16:creationId xmlns:a16="http://schemas.microsoft.com/office/drawing/2014/main" id="{ED4C1922-5A24-4668-B53D-0D656451F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5562600"/>
            <a:ext cx="6530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>
                <a:solidFill>
                  <a:srgbClr val="7575D1"/>
                </a:solidFill>
              </a:rPr>
              <a:t>We’ll talk about software visualization, not visual programming</a:t>
            </a:r>
            <a:endParaRPr lang="en-US" altLang="en-US" sz="1800">
              <a:solidFill>
                <a:srgbClr val="7575D1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945D01AE-1AA2-4AC0-9430-543CC4F93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38" y="1270000"/>
            <a:ext cx="2286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736E967-A9F7-4DA4-B9BB-B5060706997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458200" y="1219200"/>
            <a:ext cx="2286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2F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6">
            <a:extLst>
              <a:ext uri="{FF2B5EF4-FFF2-40B4-BE49-F238E27FC236}">
                <a16:creationId xmlns:a16="http://schemas.microsoft.com/office/drawing/2014/main" id="{321026F3-2022-49A4-8A94-16D93FFB8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Visualization Taxonomies</a:t>
            </a:r>
          </a:p>
        </p:txBody>
      </p:sp>
      <p:sp>
        <p:nvSpPr>
          <p:cNvPr id="20482" name="Text Box 6">
            <a:extLst>
              <a:ext uri="{FF2B5EF4-FFF2-40B4-BE49-F238E27FC236}">
                <a16:creationId xmlns:a16="http://schemas.microsoft.com/office/drawing/2014/main" id="{AF1392A6-A6E8-4BE8-88B5-11A587296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143000"/>
            <a:ext cx="3238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1. Matrix of techniques </a:t>
            </a:r>
            <a:r>
              <a:rPr lang="en-US" altLang="en-US" sz="1200">
                <a:solidFill>
                  <a:srgbClr val="7575D1"/>
                </a:solidFill>
              </a:rPr>
              <a:t>[Myers, 1990]</a:t>
            </a:r>
            <a:endParaRPr lang="en-GB" altLang="en-US" sz="1200">
              <a:solidFill>
                <a:srgbClr val="7575D1"/>
              </a:solidFill>
            </a:endParaRPr>
          </a:p>
        </p:txBody>
      </p:sp>
      <p:graphicFrame>
        <p:nvGraphicFramePr>
          <p:cNvPr id="20483" name="Object 2">
            <a:extLst>
              <a:ext uri="{FF2B5EF4-FFF2-40B4-BE49-F238E27FC236}">
                <a16:creationId xmlns:a16="http://schemas.microsoft.com/office/drawing/2014/main" id="{5C728CB1-8132-4133-98BC-D74229D2F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752600"/>
          <a:ext cx="27432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8352381" imgH="3285714" progId="">
                  <p:embed/>
                </p:oleObj>
              </mc:Choice>
              <mc:Fallback>
                <p:oleObj name="Bitmap Image" r:id="rId3" imgW="8352381" imgH="3285714" progId="">
                  <p:embed/>
                  <p:pic>
                    <p:nvPicPr>
                      <p:cNvPr id="20483" name="Object 2">
                        <a:extLst>
                          <a:ext uri="{FF2B5EF4-FFF2-40B4-BE49-F238E27FC236}">
                            <a16:creationId xmlns:a16="http://schemas.microsoft.com/office/drawing/2014/main" id="{5C728CB1-8132-4133-98BC-D74229D2F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752600"/>
                        <a:ext cx="27432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9">
            <a:extLst>
              <a:ext uri="{FF2B5EF4-FFF2-40B4-BE49-F238E27FC236}">
                <a16:creationId xmlns:a16="http://schemas.microsoft.com/office/drawing/2014/main" id="{EE9C9D9B-BF43-430A-BFA4-CE138DB86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739" y="2473326"/>
            <a:ext cx="987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type of data</a:t>
            </a:r>
            <a:endParaRPr lang="en-GB" altLang="en-US" sz="1200"/>
          </a:p>
        </p:txBody>
      </p:sp>
      <p:sp>
        <p:nvSpPr>
          <p:cNvPr id="20485" name="Rectangle 9">
            <a:extLst>
              <a:ext uri="{FF2B5EF4-FFF2-40B4-BE49-F238E27FC236}">
                <a16:creationId xmlns:a16="http://schemas.microsoft.com/office/drawing/2014/main" id="{4BBB7262-9C9D-469D-9B4B-C4815BE8C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4925" y="1531939"/>
            <a:ext cx="1176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data dynamics</a:t>
            </a:r>
            <a:endParaRPr lang="en-GB" altLang="en-US" sz="1200"/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1D5D1410-4888-42D2-A1EC-D4DBBDCB3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2938464"/>
            <a:ext cx="3952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2. Technique hierarchy </a:t>
            </a:r>
            <a:r>
              <a:rPr lang="en-US" altLang="en-US" sz="1200">
                <a:solidFill>
                  <a:srgbClr val="7575D1"/>
                </a:solidFill>
              </a:rPr>
              <a:t>[Oudshoorn </a:t>
            </a:r>
            <a:r>
              <a:rPr lang="en-US" altLang="en-US" sz="1200" i="1">
                <a:solidFill>
                  <a:srgbClr val="7575D1"/>
                </a:solidFill>
              </a:rPr>
              <a:t>et al.</a:t>
            </a:r>
            <a:r>
              <a:rPr lang="en-US" altLang="en-US" sz="1200">
                <a:solidFill>
                  <a:srgbClr val="7575D1"/>
                </a:solidFill>
              </a:rPr>
              <a:t>, 1996]</a:t>
            </a:r>
            <a:endParaRPr lang="en-GB" altLang="en-US" sz="1200">
              <a:solidFill>
                <a:srgbClr val="7575D1"/>
              </a:solidFill>
            </a:endParaRPr>
          </a:p>
        </p:txBody>
      </p:sp>
      <p:graphicFrame>
        <p:nvGraphicFramePr>
          <p:cNvPr id="20487" name="Object 3">
            <a:extLst>
              <a:ext uri="{FF2B5EF4-FFF2-40B4-BE49-F238E27FC236}">
                <a16:creationId xmlns:a16="http://schemas.microsoft.com/office/drawing/2014/main" id="{603B2DB5-989A-43A7-BA20-A19E1EB149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6164" y="3429001"/>
          <a:ext cx="3805237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itmap Image" r:id="rId5" imgW="5800000" imgH="1943371" progId="">
                  <p:embed/>
                </p:oleObj>
              </mc:Choice>
              <mc:Fallback>
                <p:oleObj name="Bitmap Image" r:id="rId5" imgW="5800000" imgH="1943371" progId="">
                  <p:embed/>
                  <p:pic>
                    <p:nvPicPr>
                      <p:cNvPr id="20487" name="Object 3">
                        <a:extLst>
                          <a:ext uri="{FF2B5EF4-FFF2-40B4-BE49-F238E27FC236}">
                            <a16:creationId xmlns:a16="http://schemas.microsoft.com/office/drawing/2014/main" id="{603B2DB5-989A-43A7-BA20-A19E1EB149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4" y="3429001"/>
                        <a:ext cx="3805237" cy="1274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Text Box 6">
            <a:extLst>
              <a:ext uri="{FF2B5EF4-FFF2-40B4-BE49-F238E27FC236}">
                <a16:creationId xmlns:a16="http://schemas.microsoft.com/office/drawing/2014/main" id="{4ACDAE80-05A2-45E2-B028-8148B2FCF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767264"/>
            <a:ext cx="5075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3. Recent taxonomies </a:t>
            </a:r>
            <a:r>
              <a:rPr lang="en-US" altLang="en-US" sz="1200">
                <a:solidFill>
                  <a:srgbClr val="7575D1"/>
                </a:solidFill>
              </a:rPr>
              <a:t>[Diehl, 2006; Lanza and Marinescu, 2007]</a:t>
            </a:r>
            <a:endParaRPr lang="en-GB" altLang="en-US" sz="1200">
              <a:solidFill>
                <a:srgbClr val="7575D1"/>
              </a:solidFill>
            </a:endParaRPr>
          </a:p>
        </p:txBody>
      </p:sp>
      <p:sp>
        <p:nvSpPr>
          <p:cNvPr id="20489" name="Rectangle 19">
            <a:extLst>
              <a:ext uri="{FF2B5EF4-FFF2-40B4-BE49-F238E27FC236}">
                <a16:creationId xmlns:a16="http://schemas.microsoft.com/office/drawing/2014/main" id="{3F86B76D-C579-4DBF-B2EC-5DE87FED3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105401"/>
            <a:ext cx="2287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GB" altLang="en-US" sz="1600"/>
              <a:t> structure visualization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GB" altLang="en-US" sz="1600"/>
              <a:t> behavior visualization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GB" altLang="en-US" sz="1600"/>
              <a:t> evolution visualization</a:t>
            </a:r>
            <a:endParaRPr lang="en-US" altLang="en-US" sz="1600"/>
          </a:p>
        </p:txBody>
      </p:sp>
      <p:pic>
        <p:nvPicPr>
          <p:cNvPr id="20490" name="Picture 4">
            <a:extLst>
              <a:ext uri="{FF2B5EF4-FFF2-40B4-BE49-F238E27FC236}">
                <a16:creationId xmlns:a16="http://schemas.microsoft.com/office/drawing/2014/main" id="{161BF4FE-54AA-4D4E-9E83-53D018C27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05C5AE-E0B4-4E75-AFCA-AC557405F8BC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0492" name="Rectangle 18">
            <a:extLst>
              <a:ext uri="{FF2B5EF4-FFF2-40B4-BE49-F238E27FC236}">
                <a16:creationId xmlns:a16="http://schemas.microsoft.com/office/drawing/2014/main" id="{71F89D48-049B-4BCE-8265-6624AE162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341C8C-7896-4EC2-94D1-CD1D389E0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783138"/>
            <a:ext cx="304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445B716-580F-4EA4-9F49-E508EF33E906}"/>
              </a:ext>
            </a:extLst>
          </p:cNvPr>
          <p:cNvSpPr>
            <a:spLocks/>
          </p:cNvSpPr>
          <p:nvPr/>
        </p:nvSpPr>
        <p:spPr bwMode="auto">
          <a:xfrm>
            <a:off x="4419600" y="5207000"/>
            <a:ext cx="152400" cy="685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sp>
        <p:nvSpPr>
          <p:cNvPr id="20495" name="Rectangle 15">
            <a:extLst>
              <a:ext uri="{FF2B5EF4-FFF2-40B4-BE49-F238E27FC236}">
                <a16:creationId xmlns:a16="http://schemas.microsoft.com/office/drawing/2014/main" id="{6A1C1695-7E0D-432C-9D36-E8BF79978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1" y="5351464"/>
            <a:ext cx="3275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s</a:t>
            </a:r>
            <a:r>
              <a:rPr lang="en-GB" altLang="en-US" sz="1600"/>
              <a:t>imple and clear, so we’ll use this!</a:t>
            </a:r>
            <a:endParaRPr lang="en-US" altLang="en-US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6">
            <a:extLst>
              <a:ext uri="{FF2B5EF4-FFF2-40B4-BE49-F238E27FC236}">
                <a16:creationId xmlns:a16="http://schemas.microsoft.com/office/drawing/2014/main" id="{DD567729-4C1B-4EDB-A829-1A69DCE38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Visualization Pipeline</a:t>
            </a:r>
          </a:p>
        </p:txBody>
      </p:sp>
      <p:pic>
        <p:nvPicPr>
          <p:cNvPr id="21506" name="Picture 4">
            <a:extLst>
              <a:ext uri="{FF2B5EF4-FFF2-40B4-BE49-F238E27FC236}">
                <a16:creationId xmlns:a16="http://schemas.microsoft.com/office/drawing/2014/main" id="{E7CAB7A2-A02C-4441-8A99-442E61C54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C988B1-C7BC-40D6-8C1E-C5229EEE7039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1508" name="Rectangle 18">
            <a:extLst>
              <a:ext uri="{FF2B5EF4-FFF2-40B4-BE49-F238E27FC236}">
                <a16:creationId xmlns:a16="http://schemas.microsoft.com/office/drawing/2014/main" id="{FA8296D4-5ECA-40D7-84CB-642BCF302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21509" name="Rectangle 1047">
            <a:extLst>
              <a:ext uri="{FF2B5EF4-FFF2-40B4-BE49-F238E27FC236}">
                <a16:creationId xmlns:a16="http://schemas.microsoft.com/office/drawing/2014/main" id="{97F9C7E7-1627-4C07-AD99-7FC64E0BA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95726"/>
            <a:ext cx="8763000" cy="1895475"/>
          </a:xfrm>
          <a:prstGeom prst="rect">
            <a:avLst/>
          </a:prstGeom>
          <a:noFill/>
          <a:ln w="38100">
            <a:solidFill>
              <a:srgbClr val="A3A3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18" name="Rectangle 1045">
            <a:extLst>
              <a:ext uri="{FF2B5EF4-FFF2-40B4-BE49-F238E27FC236}">
                <a16:creationId xmlns:a16="http://schemas.microsoft.com/office/drawing/2014/main" id="{DDE04E6B-BBFD-4D02-8D22-1B8D349E0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066800"/>
            <a:ext cx="8763000" cy="2133600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25" name="Rectangle 1027">
            <a:extLst>
              <a:ext uri="{FF2B5EF4-FFF2-40B4-BE49-F238E27FC236}">
                <a16:creationId xmlns:a16="http://schemas.microsoft.com/office/drawing/2014/main" id="{B62513AC-6535-4018-B584-5B103D4C9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371600"/>
            <a:ext cx="1600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software</a:t>
            </a:r>
          </a:p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engineering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21512" name="Rectangle 1029">
            <a:extLst>
              <a:ext uri="{FF2B5EF4-FFF2-40B4-BE49-F238E27FC236}">
                <a16:creationId xmlns:a16="http://schemas.microsoft.com/office/drawing/2014/main" id="{68152D26-2BA5-4BF0-85CE-715DDC777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3716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/>
              <a:t>software</a:t>
            </a:r>
          </a:p>
          <a:p>
            <a:pPr algn="ctr" eaLnBrk="1" hangingPunct="1"/>
            <a:r>
              <a:rPr lang="en-US" altLang="en-US" sz="1600" i="1"/>
              <a:t>data</a:t>
            </a:r>
            <a:endParaRPr lang="en-GB" altLang="en-US" sz="1600" i="1"/>
          </a:p>
        </p:txBody>
      </p:sp>
      <p:sp>
        <p:nvSpPr>
          <p:cNvPr id="21513" name="Line 1030">
            <a:extLst>
              <a:ext uri="{FF2B5EF4-FFF2-40B4-BE49-F238E27FC236}">
                <a16:creationId xmlns:a16="http://schemas.microsoft.com/office/drawing/2014/main" id="{C19DF2B3-E6A9-4E12-B91A-FBDE5B287D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1724025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031">
            <a:extLst>
              <a:ext uri="{FF2B5EF4-FFF2-40B4-BE49-F238E27FC236}">
                <a16:creationId xmlns:a16="http://schemas.microsoft.com/office/drawing/2014/main" id="{80458BEE-450D-4C0B-98D8-1871306B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550" y="1371600"/>
            <a:ext cx="1600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data</a:t>
            </a:r>
          </a:p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acquisition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21515" name="Rectangle 1032">
            <a:extLst>
              <a:ext uri="{FF2B5EF4-FFF2-40B4-BE49-F238E27FC236}">
                <a16:creationId xmlns:a16="http://schemas.microsoft.com/office/drawing/2014/main" id="{53ADD746-67DB-4C81-B664-640A2F15D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3716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/>
              <a:t>internal</a:t>
            </a:r>
          </a:p>
          <a:p>
            <a:pPr algn="ctr" eaLnBrk="1" hangingPunct="1"/>
            <a:r>
              <a:rPr lang="en-US" altLang="en-US" sz="1600" i="1"/>
              <a:t>data</a:t>
            </a:r>
            <a:endParaRPr lang="en-GB" altLang="en-US" sz="1600" i="1"/>
          </a:p>
        </p:txBody>
      </p:sp>
      <p:sp>
        <p:nvSpPr>
          <p:cNvPr id="21516" name="Line 1033">
            <a:extLst>
              <a:ext uri="{FF2B5EF4-FFF2-40B4-BE49-F238E27FC236}">
                <a16:creationId xmlns:a16="http://schemas.microsoft.com/office/drawing/2014/main" id="{D8D468E9-1E02-415D-BEB1-03288DBCB9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1724025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1034">
            <a:extLst>
              <a:ext uri="{FF2B5EF4-FFF2-40B4-BE49-F238E27FC236}">
                <a16:creationId xmlns:a16="http://schemas.microsoft.com/office/drawing/2014/main" id="{849D9527-EE39-402A-A293-EA9A65B67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1371600"/>
            <a:ext cx="1600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data</a:t>
            </a:r>
          </a:p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filtering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33" name="Rectangle 1036">
            <a:extLst>
              <a:ext uri="{FF2B5EF4-FFF2-40B4-BE49-F238E27FC236}">
                <a16:creationId xmlns:a16="http://schemas.microsoft.com/office/drawing/2014/main" id="{C87BD8F1-05C9-42FC-8CF5-1800CF841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4191000"/>
            <a:ext cx="1600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data</a:t>
            </a:r>
            <a:br>
              <a:rPr lang="en-US" sz="1600">
                <a:latin typeface="Arial" charset="0"/>
                <a:ea typeface="ＭＳ Ｐゴシック" charset="0"/>
              </a:rPr>
            </a:br>
            <a:r>
              <a:rPr lang="en-US" sz="1600">
                <a:latin typeface="Arial" charset="0"/>
                <a:ea typeface="ＭＳ Ｐゴシック" charset="0"/>
              </a:rPr>
              <a:t>mapping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21519" name="Rectangle 1038">
            <a:extLst>
              <a:ext uri="{FF2B5EF4-FFF2-40B4-BE49-F238E27FC236}">
                <a16:creationId xmlns:a16="http://schemas.microsoft.com/office/drawing/2014/main" id="{4B738619-4412-4836-B7D1-2B1C072A0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063" y="32004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 i="1"/>
              <a:t>enriched data</a:t>
            </a:r>
            <a:endParaRPr lang="en-GB" altLang="en-US" sz="1600" i="1"/>
          </a:p>
        </p:txBody>
      </p:sp>
      <p:sp>
        <p:nvSpPr>
          <p:cNvPr id="21520" name="Rectangle 1039">
            <a:extLst>
              <a:ext uri="{FF2B5EF4-FFF2-40B4-BE49-F238E27FC236}">
                <a16:creationId xmlns:a16="http://schemas.microsoft.com/office/drawing/2014/main" id="{E6273092-7B8F-460C-94B7-3D1AB9AC1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175" y="41910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/>
              <a:t>visual</a:t>
            </a:r>
          </a:p>
          <a:p>
            <a:pPr algn="ctr" eaLnBrk="1" hangingPunct="1"/>
            <a:r>
              <a:rPr lang="en-US" altLang="en-US" sz="1600" i="1"/>
              <a:t>representations</a:t>
            </a:r>
            <a:endParaRPr lang="en-GB" altLang="en-US" sz="1600" i="1"/>
          </a:p>
        </p:txBody>
      </p:sp>
      <p:sp>
        <p:nvSpPr>
          <p:cNvPr id="21521" name="Line 1040">
            <a:extLst>
              <a:ext uri="{FF2B5EF4-FFF2-40B4-BE49-F238E27FC236}">
                <a16:creationId xmlns:a16="http://schemas.microsoft.com/office/drawing/2014/main" id="{01E8BF00-764C-4025-AF10-6DB26AC218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4543425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1041">
            <a:extLst>
              <a:ext uri="{FF2B5EF4-FFF2-40B4-BE49-F238E27FC236}">
                <a16:creationId xmlns:a16="http://schemas.microsoft.com/office/drawing/2014/main" id="{D0237DD1-1E6E-489A-9AB6-CC24991AA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191000"/>
            <a:ext cx="1600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graphics</a:t>
            </a:r>
            <a:br>
              <a:rPr lang="en-US" sz="1600">
                <a:latin typeface="Arial" charset="0"/>
                <a:ea typeface="ＭＳ Ｐゴシック" charset="0"/>
              </a:rPr>
            </a:br>
            <a:r>
              <a:rPr lang="en-US" sz="1600">
                <a:latin typeface="Arial" charset="0"/>
                <a:ea typeface="ＭＳ Ｐゴシック" charset="0"/>
              </a:rPr>
              <a:t>rendering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21523" name="Rectangle 1042">
            <a:extLst>
              <a:ext uri="{FF2B5EF4-FFF2-40B4-BE49-F238E27FC236}">
                <a16:creationId xmlns:a16="http://schemas.microsoft.com/office/drawing/2014/main" id="{77DBA3F6-B016-4B4C-B81F-95CFED0E2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4162425"/>
            <a:ext cx="11620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/>
              <a:t>image</a:t>
            </a:r>
          </a:p>
          <a:p>
            <a:pPr algn="ctr" eaLnBrk="1" hangingPunct="1"/>
            <a:endParaRPr lang="en-GB" altLang="en-US" sz="1600" i="1"/>
          </a:p>
        </p:txBody>
      </p:sp>
      <p:sp>
        <p:nvSpPr>
          <p:cNvPr id="21524" name="Line 1043">
            <a:extLst>
              <a:ext uri="{FF2B5EF4-FFF2-40B4-BE49-F238E27FC236}">
                <a16:creationId xmlns:a16="http://schemas.microsoft.com/office/drawing/2014/main" id="{A42063CB-8761-4C33-86BD-00AF25FB2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1" y="4543425"/>
            <a:ext cx="1133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1044">
            <a:extLst>
              <a:ext uri="{FF2B5EF4-FFF2-40B4-BE49-F238E27FC236}">
                <a16:creationId xmlns:a16="http://schemas.microsoft.com/office/drawing/2014/main" id="{F1EF4528-E43D-4EBF-8D62-B9A01C7A6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575" y="4191000"/>
            <a:ext cx="1600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human</a:t>
            </a:r>
          </a:p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interpretation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21526" name="Rectangle 1046">
            <a:extLst>
              <a:ext uri="{FF2B5EF4-FFF2-40B4-BE49-F238E27FC236}">
                <a16:creationId xmlns:a16="http://schemas.microsoft.com/office/drawing/2014/main" id="{93C88BDA-679E-4872-AE0F-8CB618CFD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051" y="762000"/>
            <a:ext cx="1793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Software analysis</a:t>
            </a:r>
            <a:endParaRPr lang="en-GB" altLang="en-US" sz="1600">
              <a:solidFill>
                <a:srgbClr val="7575D1"/>
              </a:solidFill>
            </a:endParaRPr>
          </a:p>
        </p:txBody>
      </p:sp>
      <p:sp>
        <p:nvSpPr>
          <p:cNvPr id="21527" name="Rectangle 1048">
            <a:extLst>
              <a:ext uri="{FF2B5EF4-FFF2-40B4-BE49-F238E27FC236}">
                <a16:creationId xmlns:a16="http://schemas.microsoft.com/office/drawing/2014/main" id="{EF2AC98D-318D-4E75-808C-D47C6BD90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3" y="3581400"/>
            <a:ext cx="21701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Software visualization</a:t>
            </a:r>
            <a:endParaRPr lang="en-GB" altLang="en-US" sz="1600">
              <a:solidFill>
                <a:srgbClr val="7575D1"/>
              </a:solidFill>
            </a:endParaRPr>
          </a:p>
        </p:txBody>
      </p:sp>
      <p:sp>
        <p:nvSpPr>
          <p:cNvPr id="21528" name="Rectangle 1029">
            <a:extLst>
              <a:ext uri="{FF2B5EF4-FFF2-40B4-BE49-F238E27FC236}">
                <a16:creationId xmlns:a16="http://schemas.microsoft.com/office/drawing/2014/main" id="{91716DB7-25DD-41EF-BCCF-1A7038DB7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1336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design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development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testing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maintenance</a:t>
            </a:r>
            <a:endParaRPr lang="en-GB" altLang="en-US" sz="1400"/>
          </a:p>
        </p:txBody>
      </p:sp>
      <p:sp>
        <p:nvSpPr>
          <p:cNvPr id="21529" name="Rectangle 1029">
            <a:extLst>
              <a:ext uri="{FF2B5EF4-FFF2-40B4-BE49-F238E27FC236}">
                <a16:creationId xmlns:a16="http://schemas.microsoft.com/office/drawing/2014/main" id="{96E761F9-C1F2-45F2-A1FF-FBEBC0EA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1336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static analysis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dynamic analysis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debugging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evolution analysis</a:t>
            </a:r>
            <a:endParaRPr lang="en-GB" altLang="en-US" sz="1400"/>
          </a:p>
        </p:txBody>
      </p:sp>
      <p:cxnSp>
        <p:nvCxnSpPr>
          <p:cNvPr id="21530" name="Straight Arrow Connector 45">
            <a:extLst>
              <a:ext uri="{FF2B5EF4-FFF2-40B4-BE49-F238E27FC236}">
                <a16:creationId xmlns:a16="http://schemas.microsoft.com/office/drawing/2014/main" id="{B5D044E0-E28F-4803-B8E2-0D631FFBD87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827294" y="3645694"/>
            <a:ext cx="9906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31" name="Rectangle 1029">
            <a:extLst>
              <a:ext uri="{FF2B5EF4-FFF2-40B4-BE49-F238E27FC236}">
                <a16:creationId xmlns:a16="http://schemas.microsoft.com/office/drawing/2014/main" id="{2C386EF5-EEFC-440D-8C9E-49EF25158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21336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graph extraction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metric computation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dataflow analysis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control flow analysis</a:t>
            </a:r>
            <a:endParaRPr lang="en-GB" altLang="en-US" sz="1400"/>
          </a:p>
        </p:txBody>
      </p:sp>
      <p:sp>
        <p:nvSpPr>
          <p:cNvPr id="21532" name="Rectangle 1029">
            <a:extLst>
              <a:ext uri="{FF2B5EF4-FFF2-40B4-BE49-F238E27FC236}">
                <a16:creationId xmlns:a16="http://schemas.microsoft.com/office/drawing/2014/main" id="{CFA9BFCF-1AFF-41A8-B5CC-D6FDAF688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47244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graph layouts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attribute mapping </a:t>
            </a:r>
          </a:p>
        </p:txBody>
      </p:sp>
      <p:sp>
        <p:nvSpPr>
          <p:cNvPr id="21533" name="Rectangle 1029">
            <a:extLst>
              <a:ext uri="{FF2B5EF4-FFF2-40B4-BE49-F238E27FC236}">
                <a16:creationId xmlns:a16="http://schemas.microsoft.com/office/drawing/2014/main" id="{91C8E284-EC3E-49B3-9E84-48CBE0218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9530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graph drawing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texture mapping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antialiasing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interaction </a:t>
            </a:r>
          </a:p>
        </p:txBody>
      </p:sp>
      <p:cxnSp>
        <p:nvCxnSpPr>
          <p:cNvPr id="21534" name="Straight Arrow Connector 49">
            <a:extLst>
              <a:ext uri="{FF2B5EF4-FFF2-40B4-BE49-F238E27FC236}">
                <a16:creationId xmlns:a16="http://schemas.microsoft.com/office/drawing/2014/main" id="{FA66FA3B-2E5B-48FF-A390-DE3708CE36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195514" y="3567114"/>
            <a:ext cx="1093787" cy="1587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35" name="Rectangle 1038">
            <a:extLst>
              <a:ext uri="{FF2B5EF4-FFF2-40B4-BE49-F238E27FC236}">
                <a16:creationId xmlns:a16="http://schemas.microsoft.com/office/drawing/2014/main" id="{A761E5EB-AF3F-4549-9EFC-4EC5D431B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320040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FF0000"/>
                </a:solidFill>
              </a:rPr>
              <a:t>insight,</a:t>
            </a:r>
          </a:p>
          <a:p>
            <a:pPr eaLnBrk="1" hangingPunct="1"/>
            <a:r>
              <a:rPr lang="en-GB" altLang="en-US" sz="1600" i="1">
                <a:solidFill>
                  <a:srgbClr val="FF0000"/>
                </a:solidFill>
              </a:rPr>
              <a:t>decisions</a:t>
            </a:r>
          </a:p>
        </p:txBody>
      </p:sp>
      <p:sp>
        <p:nvSpPr>
          <p:cNvPr id="21536" name="Rectangle 52">
            <a:extLst>
              <a:ext uri="{FF2B5EF4-FFF2-40B4-BE49-F238E27FC236}">
                <a16:creationId xmlns:a16="http://schemas.microsoft.com/office/drawing/2014/main" id="{282EA5AB-1847-4DF6-A1CB-5E0D447F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30914"/>
            <a:ext cx="67770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600">
                <a:solidFill>
                  <a:srgbClr val="7575D1"/>
                </a:solidFill>
              </a:rPr>
              <a:t>The two sub-pipelines are typically weakly connected (very unfortunately)</a:t>
            </a:r>
            <a:endParaRPr lang="en-US" altLang="en-US" sz="1600">
              <a:solidFill>
                <a:srgbClr val="7575D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>
            <a:extLst>
              <a:ext uri="{FF2B5EF4-FFF2-40B4-BE49-F238E27FC236}">
                <a16:creationId xmlns:a16="http://schemas.microsoft.com/office/drawing/2014/main" id="{CA63F879-BEA8-4BCE-8695-18760215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8DF7DA-9F67-4A3B-B1DD-5F1DE9941042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2531" name="Rectangle 18">
            <a:extLst>
              <a:ext uri="{FF2B5EF4-FFF2-40B4-BE49-F238E27FC236}">
                <a16:creationId xmlns:a16="http://schemas.microsoft.com/office/drawing/2014/main" id="{601490C2-327A-46B0-8F33-3101843B6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22532" name="Rectangle 6">
            <a:extLst>
              <a:ext uri="{FF2B5EF4-FFF2-40B4-BE49-F238E27FC236}">
                <a16:creationId xmlns:a16="http://schemas.microsoft.com/office/drawing/2014/main" id="{30F4D353-7E21-4CAF-8156-B504A685D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Data Acquisition</a:t>
            </a:r>
          </a:p>
        </p:txBody>
      </p:sp>
      <p:sp>
        <p:nvSpPr>
          <p:cNvPr id="22533" name="Line 13">
            <a:extLst>
              <a:ext uri="{FF2B5EF4-FFF2-40B4-BE49-F238E27FC236}">
                <a16:creationId xmlns:a16="http://schemas.microsoft.com/office/drawing/2014/main" id="{F9B55AE5-8B33-47C6-AFAA-C67776A68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104900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534" name="Group 32">
            <a:extLst>
              <a:ext uri="{FF2B5EF4-FFF2-40B4-BE49-F238E27FC236}">
                <a16:creationId xmlns:a16="http://schemas.microsoft.com/office/drawing/2014/main" id="{B7692F45-59F2-4E45-B10B-4381DA7EAC62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876300"/>
            <a:ext cx="2743200" cy="2628900"/>
            <a:chOff x="2362200" y="1181100"/>
            <a:chExt cx="2743200" cy="4876800"/>
          </a:xfrm>
        </p:grpSpPr>
        <p:sp>
          <p:nvSpPr>
            <p:cNvPr id="22551" name="Line 14">
              <a:extLst>
                <a:ext uri="{FF2B5EF4-FFF2-40B4-BE49-F238E27FC236}">
                  <a16:creationId xmlns:a16="http://schemas.microsoft.com/office/drawing/2014/main" id="{C084271E-5FDA-418F-96F4-2BC4BC40F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1181100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2" name="Line 15">
              <a:extLst>
                <a:ext uri="{FF2B5EF4-FFF2-40B4-BE49-F238E27FC236}">
                  <a16:creationId xmlns:a16="http://schemas.microsoft.com/office/drawing/2014/main" id="{AA302C7A-10B3-4D51-B9C5-CDF0CC0068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1181100"/>
              <a:ext cx="0" cy="487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35" name="Rectangle 16">
            <a:extLst>
              <a:ext uri="{FF2B5EF4-FFF2-40B4-BE49-F238E27FC236}">
                <a16:creationId xmlns:a16="http://schemas.microsoft.com/office/drawing/2014/main" id="{CA587DFE-74AC-4B22-A033-0709133BA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825" y="763589"/>
            <a:ext cx="11890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A3A3E0"/>
                </a:solidFill>
              </a:rPr>
              <a:t>Application</a:t>
            </a:r>
            <a:endParaRPr lang="en-GB" altLang="en-US" sz="1600">
              <a:solidFill>
                <a:srgbClr val="A3A3E0"/>
              </a:solidFill>
            </a:endParaRPr>
          </a:p>
        </p:txBody>
      </p:sp>
      <p:sp>
        <p:nvSpPr>
          <p:cNvPr id="22536" name="Rectangle 17">
            <a:extLst>
              <a:ext uri="{FF2B5EF4-FFF2-40B4-BE49-F238E27FC236}">
                <a16:creationId xmlns:a16="http://schemas.microsoft.com/office/drawing/2014/main" id="{E452602A-D4CA-4F38-A499-EFE98222D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1" y="762000"/>
            <a:ext cx="1165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A3A3E0"/>
                </a:solidFill>
              </a:rPr>
              <a:t>Data types</a:t>
            </a:r>
            <a:endParaRPr lang="en-GB" altLang="en-US" sz="1600">
              <a:solidFill>
                <a:srgbClr val="A3A3E0"/>
              </a:solidFill>
            </a:endParaRPr>
          </a:p>
        </p:txBody>
      </p:sp>
      <p:sp>
        <p:nvSpPr>
          <p:cNvPr id="22537" name="Rectangle 18">
            <a:extLst>
              <a:ext uri="{FF2B5EF4-FFF2-40B4-BE49-F238E27FC236}">
                <a16:creationId xmlns:a16="http://schemas.microsoft.com/office/drawing/2014/main" id="{33802044-FA6F-48AC-BD5F-EFF30E9E9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762000"/>
            <a:ext cx="2693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A3A3E0"/>
                </a:solidFill>
              </a:rPr>
              <a:t>Data acquisition techniques</a:t>
            </a:r>
            <a:endParaRPr lang="en-GB" altLang="en-US" sz="1600">
              <a:solidFill>
                <a:srgbClr val="A3A3E0"/>
              </a:solidFill>
            </a:endParaRPr>
          </a:p>
        </p:txBody>
      </p:sp>
      <p:sp>
        <p:nvSpPr>
          <p:cNvPr id="22538" name="Line 19">
            <a:extLst>
              <a:ext uri="{FF2B5EF4-FFF2-40B4-BE49-F238E27FC236}">
                <a16:creationId xmlns:a16="http://schemas.microsoft.com/office/drawing/2014/main" id="{5461A7CB-F2B5-4BD1-8AF3-C900E2E3A7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905000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20">
            <a:extLst>
              <a:ext uri="{FF2B5EF4-FFF2-40B4-BE49-F238E27FC236}">
                <a16:creationId xmlns:a16="http://schemas.microsoft.com/office/drawing/2014/main" id="{1DC835F8-7195-4353-A4CC-5B10CF830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708275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Line 21">
            <a:extLst>
              <a:ext uri="{FF2B5EF4-FFF2-40B4-BE49-F238E27FC236}">
                <a16:creationId xmlns:a16="http://schemas.microsoft.com/office/drawing/2014/main" id="{866A9034-4F86-462D-B7C7-D4E58DDA3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497263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Rectangle 22">
            <a:extLst>
              <a:ext uri="{FF2B5EF4-FFF2-40B4-BE49-F238E27FC236}">
                <a16:creationId xmlns:a16="http://schemas.microsoft.com/office/drawing/2014/main" id="{F0EF6CBB-72FC-434B-9813-E5ED07B43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825" y="1085850"/>
            <a:ext cx="1314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Structure</a:t>
            </a:r>
          </a:p>
          <a:p>
            <a:pPr eaLnBrk="1" hangingPunct="1"/>
            <a:r>
              <a:rPr lang="en-US" altLang="en-US" sz="1600"/>
              <a:t>visualization</a:t>
            </a:r>
            <a:endParaRPr lang="en-GB" altLang="en-US" sz="1600"/>
          </a:p>
        </p:txBody>
      </p:sp>
      <p:sp>
        <p:nvSpPr>
          <p:cNvPr id="22542" name="Rectangle 23">
            <a:extLst>
              <a:ext uri="{FF2B5EF4-FFF2-40B4-BE49-F238E27FC236}">
                <a16:creationId xmlns:a16="http://schemas.microsoft.com/office/drawing/2014/main" id="{D63B3BB3-F42F-43D1-A846-0110CD7CD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825" y="1905000"/>
            <a:ext cx="1314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Behavior</a:t>
            </a:r>
          </a:p>
          <a:p>
            <a:pPr eaLnBrk="1" hangingPunct="1"/>
            <a:r>
              <a:rPr lang="en-US" altLang="en-US" sz="1600"/>
              <a:t>visualization</a:t>
            </a:r>
            <a:endParaRPr lang="en-GB" altLang="en-US" sz="1600"/>
          </a:p>
        </p:txBody>
      </p:sp>
      <p:sp>
        <p:nvSpPr>
          <p:cNvPr id="22543" name="Rectangle 24">
            <a:extLst>
              <a:ext uri="{FF2B5EF4-FFF2-40B4-BE49-F238E27FC236}">
                <a16:creationId xmlns:a16="http://schemas.microsoft.com/office/drawing/2014/main" id="{D376F06A-A654-4BD4-9629-DEF586E12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825" y="2716213"/>
            <a:ext cx="1314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Evolution</a:t>
            </a:r>
          </a:p>
          <a:p>
            <a:pPr eaLnBrk="1" hangingPunct="1"/>
            <a:r>
              <a:rPr lang="en-US" altLang="en-US" sz="1600"/>
              <a:t>visualization</a:t>
            </a:r>
            <a:endParaRPr lang="en-GB" altLang="en-US" sz="1600"/>
          </a:p>
        </p:txBody>
      </p:sp>
      <p:sp>
        <p:nvSpPr>
          <p:cNvPr id="22544" name="Rectangle 25">
            <a:extLst>
              <a:ext uri="{FF2B5EF4-FFF2-40B4-BE49-F238E27FC236}">
                <a16:creationId xmlns:a16="http://schemas.microsoft.com/office/drawing/2014/main" id="{60118B98-411F-4DFA-B5CE-E07603170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066801"/>
            <a:ext cx="22939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source code, functions,</a:t>
            </a:r>
          </a:p>
          <a:p>
            <a:pPr eaLnBrk="1" hangingPunct="1"/>
            <a:r>
              <a:rPr lang="en-US" altLang="en-US" sz="1600"/>
              <a:t>classes, packages,</a:t>
            </a:r>
          </a:p>
          <a:p>
            <a:pPr eaLnBrk="1" hangingPunct="1"/>
            <a:r>
              <a:rPr lang="en-US" altLang="en-US" sz="1600"/>
              <a:t>components</a:t>
            </a:r>
            <a:endParaRPr lang="en-GB" altLang="en-US" sz="1600"/>
          </a:p>
        </p:txBody>
      </p:sp>
      <p:sp>
        <p:nvSpPr>
          <p:cNvPr id="22545" name="Rectangle 26">
            <a:extLst>
              <a:ext uri="{FF2B5EF4-FFF2-40B4-BE49-F238E27FC236}">
                <a16:creationId xmlns:a16="http://schemas.microsoft.com/office/drawing/2014/main" id="{359B76A6-7810-4685-A8CA-406EF3A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1" y="1066801"/>
            <a:ext cx="29448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code parsing &amp; fact extraction,</a:t>
            </a:r>
          </a:p>
          <a:p>
            <a:pPr eaLnBrk="1" hangingPunct="1"/>
            <a:r>
              <a:rPr lang="en-GB" altLang="en-US" sz="1600"/>
              <a:t>XML-based interfaces,</a:t>
            </a:r>
            <a:br>
              <a:rPr lang="en-GB" altLang="en-US" sz="1600"/>
            </a:br>
            <a:r>
              <a:rPr lang="en-GB" altLang="en-US" sz="1600"/>
              <a:t>reflection mechanisms</a:t>
            </a:r>
          </a:p>
        </p:txBody>
      </p:sp>
      <p:sp>
        <p:nvSpPr>
          <p:cNvPr id="22546" name="Rectangle 27">
            <a:extLst>
              <a:ext uri="{FF2B5EF4-FFF2-40B4-BE49-F238E27FC236}">
                <a16:creationId xmlns:a16="http://schemas.microsoft.com/office/drawing/2014/main" id="{8F6FEAA5-B3B9-453D-9C26-150C9FFC9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1" y="1865314"/>
            <a:ext cx="1681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program traces, </a:t>
            </a:r>
          </a:p>
          <a:p>
            <a:pPr eaLnBrk="1" hangingPunct="1"/>
            <a:r>
              <a:rPr lang="en-US" altLang="en-US" sz="1600"/>
              <a:t>profiling logs,</a:t>
            </a:r>
            <a:br>
              <a:rPr lang="en-US" altLang="en-US" sz="1600"/>
            </a:br>
            <a:r>
              <a:rPr lang="en-US" altLang="en-US" sz="1600"/>
              <a:t>memory dumps</a:t>
            </a:r>
            <a:endParaRPr lang="en-GB" altLang="en-US" sz="1600"/>
          </a:p>
        </p:txBody>
      </p:sp>
      <p:sp>
        <p:nvSpPr>
          <p:cNvPr id="22547" name="Rectangle 28">
            <a:extLst>
              <a:ext uri="{FF2B5EF4-FFF2-40B4-BE49-F238E27FC236}">
                <a16:creationId xmlns:a16="http://schemas.microsoft.com/office/drawing/2014/main" id="{BE9F84E7-001A-464B-AA40-E7D5B37E1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525" y="1874838"/>
            <a:ext cx="27511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debuggers, profilers,</a:t>
            </a:r>
            <a:br>
              <a:rPr lang="en-US" altLang="en-US" sz="1600"/>
            </a:br>
            <a:r>
              <a:rPr lang="en-US" altLang="en-US" sz="1600"/>
              <a:t>instrumenting code, logging,</a:t>
            </a:r>
          </a:p>
          <a:p>
            <a:pPr eaLnBrk="1" hangingPunct="1"/>
            <a:r>
              <a:rPr lang="en-US" altLang="en-US" sz="1600"/>
              <a:t>reflection mechanisms</a:t>
            </a:r>
            <a:endParaRPr lang="en-GB" altLang="en-US" sz="1600"/>
          </a:p>
        </p:txBody>
      </p:sp>
      <p:sp>
        <p:nvSpPr>
          <p:cNvPr id="22548" name="Rectangle 29">
            <a:extLst>
              <a:ext uri="{FF2B5EF4-FFF2-40B4-BE49-F238E27FC236}">
                <a16:creationId xmlns:a16="http://schemas.microsoft.com/office/drawing/2014/main" id="{0A1937D6-C0E7-476C-88C6-95F730C73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1" y="2678114"/>
            <a:ext cx="23182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document repositories, </a:t>
            </a:r>
          </a:p>
          <a:p>
            <a:pPr eaLnBrk="1" hangingPunct="1"/>
            <a:r>
              <a:rPr lang="en-US" altLang="en-US" sz="1600"/>
              <a:t>mail archives</a:t>
            </a:r>
            <a:endParaRPr lang="en-GB" altLang="en-US" sz="1600"/>
          </a:p>
        </p:txBody>
      </p:sp>
      <p:sp>
        <p:nvSpPr>
          <p:cNvPr id="22549" name="Rectangle 30">
            <a:extLst>
              <a:ext uri="{FF2B5EF4-FFF2-40B4-BE49-F238E27FC236}">
                <a16:creationId xmlns:a16="http://schemas.microsoft.com/office/drawing/2014/main" id="{95215709-E364-465E-9A65-B4C6CEE6E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2659063"/>
            <a:ext cx="27051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repository browsers &amp; APIs,</a:t>
            </a:r>
          </a:p>
          <a:p>
            <a:pPr eaLnBrk="1" hangingPunct="1"/>
            <a:r>
              <a:rPr lang="en-GB" altLang="en-US" sz="1600"/>
              <a:t>custom data-mining tools,</a:t>
            </a:r>
          </a:p>
          <a:p>
            <a:pPr eaLnBrk="1" hangingPunct="1"/>
            <a:r>
              <a:rPr lang="en-GB" altLang="en-US" sz="1600"/>
              <a:t>code-to-code </a:t>
            </a:r>
            <a:r>
              <a:rPr lang="en-GB" altLang="en-US" sz="1600" i="1"/>
              <a:t>diff </a:t>
            </a:r>
            <a:r>
              <a:rPr lang="en-GB" altLang="en-US" sz="1600"/>
              <a:t>tools</a:t>
            </a:r>
          </a:p>
        </p:txBody>
      </p:sp>
      <p:sp>
        <p:nvSpPr>
          <p:cNvPr id="22550" name="Text Box 1027">
            <a:extLst>
              <a:ext uri="{FF2B5EF4-FFF2-40B4-BE49-F238E27FC236}">
                <a16:creationId xmlns:a16="http://schemas.microsoft.com/office/drawing/2014/main" id="{8E1F887F-CE8B-4569-BB08-FFC852A80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05201"/>
            <a:ext cx="868680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>
                <a:solidFill>
                  <a:srgbClr val="A3A3E0"/>
                </a:solidFill>
              </a:rPr>
              <a:t>Software data acquisition: hugely complex!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400"/>
              <a:t> static analysis: relatively easy for C#/Java, extremely hard for C/C++ or incomplete code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400"/>
              <a:t> repository analysis: unstandardized formats, tools, APIs (SVN, CVS, Synergy, ClearCase, </a:t>
            </a:r>
            <a:r>
              <a:rPr lang="en-US" altLang="en-US" sz="1400"/>
              <a:t>…)</a:t>
            </a:r>
            <a:endParaRPr lang="en-GB" altLang="en-US" sz="1400"/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400"/>
              <a:t> dynamic analysis: costs time, may require source code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1400"/>
              <a:t> variability: huge number of tool/language/platform/dialect variations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400"/>
              <a:t> s</a:t>
            </a:r>
            <a:r>
              <a:rPr lang="en-GB" altLang="en-US" sz="1400"/>
              <a:t>cale: a serious issue (C++ Hello world: 65K LOC, 200 K symbols, 80 K relations</a:t>
            </a:r>
            <a:r>
              <a:rPr lang="en-US" altLang="en-US" sz="1400"/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A3A3E0"/>
                </a:solidFill>
              </a:rPr>
              <a:t>Good analysis: &gt;50% of the total pipeline effort!</a:t>
            </a:r>
            <a:br>
              <a:rPr lang="en-US" altLang="en-US" sz="1400">
                <a:solidFill>
                  <a:srgbClr val="A3A3E0"/>
                </a:solidFill>
              </a:rPr>
            </a:br>
            <a:r>
              <a:rPr lang="en-GB" altLang="en-US" sz="1400">
                <a:solidFill>
                  <a:srgbClr val="A3A3E0"/>
                </a:solidFill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200">
                <a:solidFill>
                  <a:srgbClr val="A3A3E0"/>
                </a:solidFill>
              </a:rPr>
              <a:t>More info: </a:t>
            </a:r>
            <a:r>
              <a:rPr lang="en-GB" altLang="en-US" sz="1200"/>
              <a:t>see </a:t>
            </a:r>
            <a:r>
              <a:rPr lang="en-GB" altLang="en-US" sz="1200">
                <a:hlinkClick r:id="rId3"/>
              </a:rPr>
              <a:t>www.cs.rug.nl/svcg/SoftVis</a:t>
            </a:r>
            <a:r>
              <a:rPr lang="en-GB" altLang="en-US" sz="1200"/>
              <a:t> (tools, papers, case studies, demos)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4">
            <a:extLst>
              <a:ext uri="{FF2B5EF4-FFF2-40B4-BE49-F238E27FC236}">
                <a16:creationId xmlns:a16="http://schemas.microsoft.com/office/drawing/2014/main" id="{D598A1B9-BECD-4442-96B7-8EA80646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F8D2F1-087E-4AAA-A0E3-06983363C1C7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3555" name="Rectangle 18">
            <a:extLst>
              <a:ext uri="{FF2B5EF4-FFF2-40B4-BE49-F238E27FC236}">
                <a16:creationId xmlns:a16="http://schemas.microsoft.com/office/drawing/2014/main" id="{D5B07D48-6734-491A-B491-B7D887D65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23556" name="Rectangle 6">
            <a:extLst>
              <a:ext uri="{FF2B5EF4-FFF2-40B4-BE49-F238E27FC236}">
                <a16:creationId xmlns:a16="http://schemas.microsoft.com/office/drawing/2014/main" id="{940CC519-86C9-4C4C-BAAE-24C23730BB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SoftVis vs InfoVis</a:t>
            </a:r>
          </a:p>
        </p:txBody>
      </p:sp>
      <p:sp>
        <p:nvSpPr>
          <p:cNvPr id="23557" name="Rectangle 1027">
            <a:extLst>
              <a:ext uri="{FF2B5EF4-FFF2-40B4-BE49-F238E27FC236}">
                <a16:creationId xmlns:a16="http://schemas.microsoft.com/office/drawing/2014/main" id="{55FCA368-45A9-4EB1-92A9-B48F64796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838200"/>
            <a:ext cx="8763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US" altLang="en-US" sz="1600">
                <a:solidFill>
                  <a:srgbClr val="7575D1"/>
                </a:solidFill>
              </a:rPr>
              <a:t>Similarities:</a:t>
            </a: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both deal with non-spatial, multivariate, relational, non-interpolable, datasets </a:t>
            </a:r>
            <a:endParaRPr lang="en-US" altLang="en-US" sz="12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large datasets (graphs/tables of millions of elements, tens of attributes/element)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users are typically not visualization experts</a:t>
            </a:r>
            <a:endParaRPr lang="en-US" altLang="en-US" sz="12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US" altLang="en-US" sz="1600">
                <a:solidFill>
                  <a:srgbClr val="7575D1"/>
                </a:solidFill>
              </a:rPr>
              <a:t>Differences: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structure and attribute complexity arguably larger than in InfoVis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resampling arguably more difficult (recall: change one character in a source file…)</a:t>
            </a:r>
          </a:p>
          <a:p>
            <a:pPr lvl="1"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400">
                <a:solidFill>
                  <a:srgbClr val="FF0000"/>
                </a:solidFill>
              </a:rPr>
              <a:t>semantics is harder to capture, show, and see!!!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SoftVis users arguably more technique-savvy than InfoVis users</a:t>
            </a:r>
          </a:p>
          <a:p>
            <a:pPr lvl="1"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400"/>
              <a:t>tools and technical jargon easily accepted</a:t>
            </a:r>
          </a:p>
          <a:p>
            <a:pPr lvl="1"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400"/>
              <a:t>expectancies are however higher</a:t>
            </a:r>
          </a:p>
          <a:p>
            <a:pPr lvl="1"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400"/>
              <a:t>hard to penetrate into the programmers</a:t>
            </a:r>
            <a:r>
              <a:rPr lang="ja-JP" altLang="en-US" sz="1400"/>
              <a:t>’</a:t>
            </a:r>
            <a:r>
              <a:rPr lang="en-US" altLang="ja-JP" sz="1400"/>
              <a:t> culture (</a:t>
            </a:r>
            <a:r>
              <a:rPr lang="ja-JP" altLang="en-US" sz="1400"/>
              <a:t>‘</a:t>
            </a:r>
            <a:r>
              <a:rPr lang="en-US" altLang="ja-JP" sz="1400"/>
              <a:t>I only use </a:t>
            </a:r>
            <a:r>
              <a:rPr lang="en-US" altLang="ja-JP" sz="1400">
                <a:latin typeface="Consolas" panose="020B0609020204030204" pitchFamily="49" charset="0"/>
              </a:rPr>
              <a:t>emacs</a:t>
            </a:r>
            <a:r>
              <a:rPr lang="en-US" altLang="ja-JP" sz="1400"/>
              <a:t>!</a:t>
            </a:r>
            <a:r>
              <a:rPr lang="ja-JP" altLang="en-US" sz="1400"/>
              <a:t>’</a:t>
            </a:r>
            <a:r>
              <a:rPr lang="en-US" altLang="ja-JP" sz="1400"/>
              <a:t>)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embedding SoftVis in the complex software engineering pipeline</a:t>
            </a:r>
          </a:p>
          <a:p>
            <a:pPr lvl="1"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ja-JP" altLang="en-US" sz="1400"/>
              <a:t>‘</a:t>
            </a:r>
            <a:r>
              <a:rPr lang="en-US" altLang="ja-JP" sz="1400"/>
              <a:t>just read a data file</a:t>
            </a:r>
            <a:r>
              <a:rPr lang="ja-JP" altLang="en-US" sz="1400"/>
              <a:t>’</a:t>
            </a:r>
            <a:r>
              <a:rPr lang="en-US" altLang="ja-JP" sz="1400"/>
              <a:t> golden age is gone</a:t>
            </a:r>
          </a:p>
          <a:p>
            <a:pPr lvl="1"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400"/>
              <a:t>perfect tool integration demanded (editors, compilers, profilers, visualizations, …)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US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GB" altLang="en-US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6">
            <a:extLst>
              <a:ext uri="{FF2B5EF4-FFF2-40B4-BE49-F238E27FC236}">
                <a16:creationId xmlns:a16="http://schemas.microsoft.com/office/drawing/2014/main" id="{6E4F0F6E-C268-4D5D-BFE9-785E085F13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structure visualization</a:t>
            </a:r>
          </a:p>
        </p:txBody>
      </p:sp>
      <p:pic>
        <p:nvPicPr>
          <p:cNvPr id="24578" name="Picture 4">
            <a:extLst>
              <a:ext uri="{FF2B5EF4-FFF2-40B4-BE49-F238E27FC236}">
                <a16:creationId xmlns:a16="http://schemas.microsoft.com/office/drawing/2014/main" id="{FF247EC8-55F4-483D-B395-255328C42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C130E4-236A-40E2-8F30-25B9B54CA090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4580" name="Rectangle 18">
            <a:extLst>
              <a:ext uri="{FF2B5EF4-FFF2-40B4-BE49-F238E27FC236}">
                <a16:creationId xmlns:a16="http://schemas.microsoft.com/office/drawing/2014/main" id="{7738F031-1FDB-4841-95AD-7CBA17618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44C61D5-E0C8-4E0A-A039-A4C845C4D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100" y="1609725"/>
            <a:ext cx="22098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code lines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8" name="Rectangle 1031">
            <a:extLst>
              <a:ext uri="{FF2B5EF4-FFF2-40B4-BE49-F238E27FC236}">
                <a16:creationId xmlns:a16="http://schemas.microsoft.com/office/drawing/2014/main" id="{1A74D630-DF44-4D8D-8864-076167019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0" y="2352675"/>
            <a:ext cx="22098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functions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9" name="Rectangle 1032">
            <a:extLst>
              <a:ext uri="{FF2B5EF4-FFF2-40B4-BE49-F238E27FC236}">
                <a16:creationId xmlns:a16="http://schemas.microsoft.com/office/drawing/2014/main" id="{B91F0863-B968-4673-A95D-859729117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75" y="3095625"/>
            <a:ext cx="22098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classes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10" name="Rectangle 1033">
            <a:extLst>
              <a:ext uri="{FF2B5EF4-FFF2-40B4-BE49-F238E27FC236}">
                <a16:creationId xmlns:a16="http://schemas.microsoft.com/office/drawing/2014/main" id="{C1D35EB9-082E-4BC3-BC63-3621E9822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75" y="3810000"/>
            <a:ext cx="22098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files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11" name="Rectangle 1034">
            <a:extLst>
              <a:ext uri="{FF2B5EF4-FFF2-40B4-BE49-F238E27FC236}">
                <a16:creationId xmlns:a16="http://schemas.microsoft.com/office/drawing/2014/main" id="{6203BA86-D8CD-4A6A-B06D-67758DD14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0" y="4524375"/>
            <a:ext cx="22098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components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12" name="Rectangle 1035">
            <a:extLst>
              <a:ext uri="{FF2B5EF4-FFF2-40B4-BE49-F238E27FC236}">
                <a16:creationId xmlns:a16="http://schemas.microsoft.com/office/drawing/2014/main" id="{9BD71CF8-03FB-4144-BCAB-C8523BCD7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775" y="5257800"/>
            <a:ext cx="22098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packages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13" name="Rectangle 1036">
            <a:extLst>
              <a:ext uri="{FF2B5EF4-FFF2-40B4-BE49-F238E27FC236}">
                <a16:creationId xmlns:a16="http://schemas.microsoft.com/office/drawing/2014/main" id="{44A90143-A60D-4C2C-9F2A-9D5FCB22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825" y="5943600"/>
            <a:ext cx="22098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>
                <a:latin typeface="Arial" charset="0"/>
                <a:ea typeface="ＭＳ Ｐゴシック" charset="0"/>
              </a:rPr>
              <a:t>applications</a:t>
            </a: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14" name="Line 1037">
            <a:extLst>
              <a:ext uri="{FF2B5EF4-FFF2-40B4-BE49-F238E27FC236}">
                <a16:creationId xmlns:a16="http://schemas.microsoft.com/office/drawing/2014/main" id="{B9E456A2-6278-467C-8716-3ECD71DC9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3100" y="1609725"/>
            <a:ext cx="0" cy="4648200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Arial" charset="0"/>
            </a:endParaRPr>
          </a:p>
        </p:txBody>
      </p:sp>
      <p:sp>
        <p:nvSpPr>
          <p:cNvPr id="24589" name="Rectangle 1038">
            <a:extLst>
              <a:ext uri="{FF2B5EF4-FFF2-40B4-BE49-F238E27FC236}">
                <a16:creationId xmlns:a16="http://schemas.microsoft.com/office/drawing/2014/main" id="{BB3FF960-EEE0-4CD4-AD9F-B310E02E2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6926" y="5740400"/>
            <a:ext cx="1158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>
                <a:solidFill>
                  <a:srgbClr val="7575D1"/>
                </a:solidFill>
              </a:rPr>
              <a:t>level of</a:t>
            </a:r>
          </a:p>
          <a:p>
            <a:pPr algn="r" eaLnBrk="1" hangingPunct="1"/>
            <a:r>
              <a:rPr lang="en-US" altLang="en-US" sz="1600">
                <a:solidFill>
                  <a:srgbClr val="7575D1"/>
                </a:solidFill>
              </a:rPr>
              <a:t>complexity</a:t>
            </a:r>
            <a:endParaRPr lang="en-GB" altLang="en-US" sz="1600">
              <a:solidFill>
                <a:srgbClr val="7575D1"/>
              </a:solidFill>
            </a:endParaRPr>
          </a:p>
        </p:txBody>
      </p:sp>
      <p:sp>
        <p:nvSpPr>
          <p:cNvPr id="24590" name="AutoShape 1039">
            <a:extLst>
              <a:ext uri="{FF2B5EF4-FFF2-40B4-BE49-F238E27FC236}">
                <a16:creationId xmlns:a16="http://schemas.microsoft.com/office/drawing/2014/main" id="{48FBC762-63AA-4627-BDF2-5D2046C8670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45175" y="1990725"/>
            <a:ext cx="228600" cy="381000"/>
          </a:xfrm>
          <a:prstGeom prst="rightArrow">
            <a:avLst>
              <a:gd name="adj1" fmla="val 44167"/>
              <a:gd name="adj2" fmla="val 27500"/>
            </a:avLst>
          </a:prstGeom>
          <a:gradFill rotWithShape="0">
            <a:gsLst>
              <a:gs pos="0">
                <a:srgbClr val="12065C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24591" name="AutoShape 1040">
            <a:extLst>
              <a:ext uri="{FF2B5EF4-FFF2-40B4-BE49-F238E27FC236}">
                <a16:creationId xmlns:a16="http://schemas.microsoft.com/office/drawing/2014/main" id="{CCC54DCC-0F31-43F9-AC3F-659A026C1B9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54700" y="2733675"/>
            <a:ext cx="228600" cy="381000"/>
          </a:xfrm>
          <a:prstGeom prst="rightArrow">
            <a:avLst>
              <a:gd name="adj1" fmla="val 44167"/>
              <a:gd name="adj2" fmla="val 27500"/>
            </a:avLst>
          </a:prstGeom>
          <a:gradFill rotWithShape="0">
            <a:gsLst>
              <a:gs pos="0">
                <a:srgbClr val="12065C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24592" name="AutoShape 1041">
            <a:extLst>
              <a:ext uri="{FF2B5EF4-FFF2-40B4-BE49-F238E27FC236}">
                <a16:creationId xmlns:a16="http://schemas.microsoft.com/office/drawing/2014/main" id="{56B10102-0C50-4686-ABD1-BA98C1CF672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54700" y="3467100"/>
            <a:ext cx="228600" cy="381000"/>
          </a:xfrm>
          <a:prstGeom prst="rightArrow">
            <a:avLst>
              <a:gd name="adj1" fmla="val 44167"/>
              <a:gd name="adj2" fmla="val 27500"/>
            </a:avLst>
          </a:prstGeom>
          <a:gradFill rotWithShape="0">
            <a:gsLst>
              <a:gs pos="0">
                <a:srgbClr val="12065C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24593" name="AutoShape 1042">
            <a:extLst>
              <a:ext uri="{FF2B5EF4-FFF2-40B4-BE49-F238E27FC236}">
                <a16:creationId xmlns:a16="http://schemas.microsoft.com/office/drawing/2014/main" id="{BB0EE996-EE43-4DFE-B2D9-0E63CA3F578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54700" y="4171950"/>
            <a:ext cx="228600" cy="381000"/>
          </a:xfrm>
          <a:prstGeom prst="rightArrow">
            <a:avLst>
              <a:gd name="adj1" fmla="val 44167"/>
              <a:gd name="adj2" fmla="val 27500"/>
            </a:avLst>
          </a:prstGeom>
          <a:gradFill rotWithShape="0">
            <a:gsLst>
              <a:gs pos="0">
                <a:srgbClr val="12065C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24594" name="AutoShape 1043">
            <a:extLst>
              <a:ext uri="{FF2B5EF4-FFF2-40B4-BE49-F238E27FC236}">
                <a16:creationId xmlns:a16="http://schemas.microsoft.com/office/drawing/2014/main" id="{2A6CA6AD-390A-44EB-9BB8-24933AD39D4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54700" y="4886325"/>
            <a:ext cx="228600" cy="381000"/>
          </a:xfrm>
          <a:prstGeom prst="rightArrow">
            <a:avLst>
              <a:gd name="adj1" fmla="val 44167"/>
              <a:gd name="adj2" fmla="val 27500"/>
            </a:avLst>
          </a:prstGeom>
          <a:gradFill rotWithShape="0">
            <a:gsLst>
              <a:gs pos="0">
                <a:srgbClr val="12065C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24595" name="AutoShape 1044">
            <a:extLst>
              <a:ext uri="{FF2B5EF4-FFF2-40B4-BE49-F238E27FC236}">
                <a16:creationId xmlns:a16="http://schemas.microsoft.com/office/drawing/2014/main" id="{05925C13-FDE1-45BD-BAE0-3DA0537580D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54700" y="5610225"/>
            <a:ext cx="228600" cy="381000"/>
          </a:xfrm>
          <a:prstGeom prst="rightArrow">
            <a:avLst>
              <a:gd name="adj1" fmla="val 44167"/>
              <a:gd name="adj2" fmla="val 27500"/>
            </a:avLst>
          </a:prstGeom>
          <a:gradFill rotWithShape="0">
            <a:gsLst>
              <a:gs pos="0">
                <a:srgbClr val="12065C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24596" name="Line 1045">
            <a:extLst>
              <a:ext uri="{FF2B5EF4-FFF2-40B4-BE49-F238E27FC236}">
                <a16:creationId xmlns:a16="http://schemas.microsoft.com/office/drawing/2014/main" id="{E1E2FE5F-97D9-4C51-8EC8-E4E84E2704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3300" y="2143125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Rectangle 1046">
            <a:extLst>
              <a:ext uri="{FF2B5EF4-FFF2-40B4-BE49-F238E27FC236}">
                <a16:creationId xmlns:a16="http://schemas.microsoft.com/office/drawing/2014/main" id="{735BC493-88F2-49F0-BCE0-5A2282C8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6" y="1933575"/>
            <a:ext cx="33686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600">
                <a:solidFill>
                  <a:schemeClr val="tx2"/>
                </a:solidFill>
              </a:rPr>
              <a:t>containment</a:t>
            </a:r>
            <a:r>
              <a:rPr lang="en-US" altLang="en-US" sz="1600"/>
              <a:t> relations (usually)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can also be </a:t>
            </a:r>
            <a:r>
              <a:rPr lang="en-US" altLang="en-US" sz="1600">
                <a:solidFill>
                  <a:schemeClr val="tx2"/>
                </a:solidFill>
              </a:rPr>
              <a:t>association</a:t>
            </a:r>
            <a:r>
              <a:rPr lang="en-US" altLang="en-US" sz="1600"/>
              <a:t> relations</a:t>
            </a:r>
            <a:br>
              <a:rPr lang="en-US" altLang="en-US" sz="1600"/>
            </a:br>
            <a:r>
              <a:rPr lang="en-US" altLang="en-US" sz="1600"/>
              <a:t>  (e.g. provides, requires, uses, </a:t>
            </a:r>
            <a:br>
              <a:rPr lang="en-US" altLang="en-US" sz="1600"/>
            </a:br>
            <a:r>
              <a:rPr lang="en-US" altLang="en-US" sz="1600"/>
              <a:t>  calls, owns, …)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GB" altLang="en-US" sz="1600"/>
          </a:p>
        </p:txBody>
      </p:sp>
      <p:sp>
        <p:nvSpPr>
          <p:cNvPr id="24598" name="Rectangle 1029">
            <a:extLst>
              <a:ext uri="{FF2B5EF4-FFF2-40B4-BE49-F238E27FC236}">
                <a16:creationId xmlns:a16="http://schemas.microsoft.com/office/drawing/2014/main" id="{9FD26C64-1A01-4F70-AAFF-23324AE2B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686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Goal: </a:t>
            </a:r>
            <a:endParaRPr lang="en-US" altLang="en-US" sz="16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get insight in how a program is structured, from code lines up to modules and packages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different levels of detail = different visualizations</a:t>
            </a:r>
            <a:endParaRPr lang="en-GB" altLang="en-US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>
            <a:extLst>
              <a:ext uri="{FF2B5EF4-FFF2-40B4-BE49-F238E27FC236}">
                <a16:creationId xmlns:a16="http://schemas.microsoft.com/office/drawing/2014/main" id="{7B265EAA-FB10-4D13-ABDE-0E445CD9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33204-86B9-4BD6-AEA6-33ACD1732584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5603" name="Rectangle 18">
            <a:extLst>
              <a:ext uri="{FF2B5EF4-FFF2-40B4-BE49-F238E27FC236}">
                <a16:creationId xmlns:a16="http://schemas.microsoft.com/office/drawing/2014/main" id="{C4B82A88-14B8-4CC8-80DC-3A0C668F1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25604" name="Rectangle 6">
            <a:extLst>
              <a:ext uri="{FF2B5EF4-FFF2-40B4-BE49-F238E27FC236}">
                <a16:creationId xmlns:a16="http://schemas.microsoft.com/office/drawing/2014/main" id="{1BC1D1FE-7EAF-4C02-94EE-B3CA510E8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structure visualization</a:t>
            </a:r>
          </a:p>
        </p:txBody>
      </p:sp>
      <p:graphicFrame>
        <p:nvGraphicFramePr>
          <p:cNvPr id="25605" name="Object 2">
            <a:extLst>
              <a:ext uri="{FF2B5EF4-FFF2-40B4-BE49-F238E27FC236}">
                <a16:creationId xmlns:a16="http://schemas.microsoft.com/office/drawing/2014/main" id="{18AA6717-27D5-4573-9DCF-21294EEE80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2038" y="2438401"/>
          <a:ext cx="3611562" cy="262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4" imgW="4638095" imgH="3371429" progId="">
                  <p:embed/>
                </p:oleObj>
              </mc:Choice>
              <mc:Fallback>
                <p:oleObj name="Bitmap Image" r:id="rId4" imgW="4638095" imgH="3371429" progId="">
                  <p:embed/>
                  <p:pic>
                    <p:nvPicPr>
                      <p:cNvPr id="25605" name="Object 2">
                        <a:extLst>
                          <a:ext uri="{FF2B5EF4-FFF2-40B4-BE49-F238E27FC236}">
                            <a16:creationId xmlns:a16="http://schemas.microsoft.com/office/drawing/2014/main" id="{18AA6717-27D5-4573-9DCF-21294EEE80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038" y="2438401"/>
                        <a:ext cx="3611562" cy="262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Rectangle 6">
            <a:extLst>
              <a:ext uri="{FF2B5EF4-FFF2-40B4-BE49-F238E27FC236}">
                <a16:creationId xmlns:a16="http://schemas.microsoft.com/office/drawing/2014/main" id="{24E81059-AD3C-41AA-B525-68ED1FDCF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952501"/>
            <a:ext cx="563562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Source code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show code in structured way, helps understanding purpose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</a:t>
            </a:r>
            <a:r>
              <a:rPr lang="en-US" altLang="en-US" sz="1600">
                <a:solidFill>
                  <a:srgbClr val="7575D1"/>
                </a:solidFill>
              </a:rPr>
              <a:t>lexical </a:t>
            </a:r>
            <a:r>
              <a:rPr lang="en-US" altLang="en-US" sz="1600"/>
              <a:t>highlighting: show code type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indentation: show structure</a:t>
            </a:r>
            <a:endParaRPr lang="en-GB" altLang="en-US" sz="1600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C9849D74-C2F3-4F16-8AA1-0302FD230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5570539"/>
            <a:ext cx="60837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600"/>
              <a:t> scalability: limited by font size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expressivity: typically limited by complexity of </a:t>
            </a:r>
            <a:r>
              <a:rPr lang="en-US" altLang="en-US" sz="1600">
                <a:solidFill>
                  <a:srgbClr val="7575D1"/>
                </a:solidFill>
              </a:rPr>
              <a:t>lexical </a:t>
            </a:r>
            <a:r>
              <a:rPr lang="en-US" altLang="en-US" sz="1600"/>
              <a:t>constructs 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implemented by most modern development tools</a:t>
            </a:r>
            <a:endParaRPr lang="en-GB" altLang="en-US" sz="1600"/>
          </a:p>
        </p:txBody>
      </p:sp>
      <p:sp>
        <p:nvSpPr>
          <p:cNvPr id="25608" name="Rectangle 12">
            <a:extLst>
              <a:ext uri="{FF2B5EF4-FFF2-40B4-BE49-F238E27FC236}">
                <a16:creationId xmlns:a16="http://schemas.microsoft.com/office/drawing/2014/main" id="{81986393-102C-40D6-906D-05EBAE2C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1" y="5181600"/>
            <a:ext cx="23860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7575D1"/>
                </a:solidFill>
              </a:rPr>
              <a:t>lexical </a:t>
            </a:r>
            <a:r>
              <a:rPr lang="en-US" altLang="en-US" sz="1100"/>
              <a:t>highlighting (Visual C++ 9.0)</a:t>
            </a:r>
          </a:p>
        </p:txBody>
      </p:sp>
      <p:pic>
        <p:nvPicPr>
          <p:cNvPr id="25609" name="Picture 9">
            <a:extLst>
              <a:ext uri="{FF2B5EF4-FFF2-40B4-BE49-F238E27FC236}">
                <a16:creationId xmlns:a16="http://schemas.microsoft.com/office/drawing/2014/main" id="{F853F232-C67F-4BEE-97FD-C16810A30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2438401"/>
            <a:ext cx="31369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2">
            <a:extLst>
              <a:ext uri="{FF2B5EF4-FFF2-40B4-BE49-F238E27FC236}">
                <a16:creationId xmlns:a16="http://schemas.microsoft.com/office/drawing/2014/main" id="{5AEAF31A-B71F-4868-A742-712E4B55C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5181600"/>
            <a:ext cx="21145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7575D1"/>
                </a:solidFill>
              </a:rPr>
              <a:t>syntax </a:t>
            </a:r>
            <a:r>
              <a:rPr lang="en-US" altLang="en-US" sz="1100"/>
              <a:t>highlighting (Xcode 2.0)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4">
            <a:extLst>
              <a:ext uri="{FF2B5EF4-FFF2-40B4-BE49-F238E27FC236}">
                <a16:creationId xmlns:a16="http://schemas.microsoft.com/office/drawing/2014/main" id="{8C481760-C8DE-4138-8632-966649AA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893D8-8C9B-40A1-B93F-44ADB5AB176A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6627" name="Rectangle 18">
            <a:extLst>
              <a:ext uri="{FF2B5EF4-FFF2-40B4-BE49-F238E27FC236}">
                <a16:creationId xmlns:a16="http://schemas.microsoft.com/office/drawing/2014/main" id="{14F170BD-A9F8-4DF1-ABC2-3EEC58E99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26628" name="Rectangle 6">
            <a:extLst>
              <a:ext uri="{FF2B5EF4-FFF2-40B4-BE49-F238E27FC236}">
                <a16:creationId xmlns:a16="http://schemas.microsoft.com/office/drawing/2014/main" id="{FB5975CB-27B3-4EC8-ACF9-88D972C6B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pic>
        <p:nvPicPr>
          <p:cNvPr id="26629" name="Picture 5" descr="Clipboard01">
            <a:extLst>
              <a:ext uri="{FF2B5EF4-FFF2-40B4-BE49-F238E27FC236}">
                <a16:creationId xmlns:a16="http://schemas.microsoft.com/office/drawing/2014/main" id="{84299D0F-2E09-4373-AD2F-C8058AD2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6" y="2879726"/>
            <a:ext cx="239712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 descr="Clipboard03">
            <a:extLst>
              <a:ext uri="{FF2B5EF4-FFF2-40B4-BE49-F238E27FC236}">
                <a16:creationId xmlns:a16="http://schemas.microsoft.com/office/drawing/2014/main" id="{B3156BC9-900E-41FF-A4B2-E6604A27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1" y="3455989"/>
            <a:ext cx="23479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>
            <a:extLst>
              <a:ext uri="{FF2B5EF4-FFF2-40B4-BE49-F238E27FC236}">
                <a16:creationId xmlns:a16="http://schemas.microsoft.com/office/drawing/2014/main" id="{72B56FB2-CAEC-41E3-8060-C1A32C1A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2519364"/>
            <a:ext cx="2376488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DF566C38-D75E-432A-902F-5EB7465BA1A0}"/>
              </a:ext>
            </a:extLst>
          </p:cNvPr>
          <p:cNvSpPr>
            <a:spLocks/>
          </p:cNvSpPr>
          <p:nvPr/>
        </p:nvSpPr>
        <p:spPr bwMode="auto">
          <a:xfrm>
            <a:off x="7035800" y="2538414"/>
            <a:ext cx="230188" cy="1565275"/>
          </a:xfrm>
          <a:prstGeom prst="rightBrace">
            <a:avLst>
              <a:gd name="adj1" fmla="val 56667"/>
              <a:gd name="adj2" fmla="val 50000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C8156E99-6756-48DF-9C53-80793AF97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4" y="3206750"/>
            <a:ext cx="263525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5F8A8D-DD50-4453-BEF2-942BBAD5A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4726" y="3322638"/>
            <a:ext cx="576263" cy="0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Arial" charset="0"/>
            </a:endParaRP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C5354895-E365-4E48-A4D5-9C9AB5A5E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351" y="3141664"/>
            <a:ext cx="346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6636" name="Line 12">
            <a:extLst>
              <a:ext uri="{FF2B5EF4-FFF2-40B4-BE49-F238E27FC236}">
                <a16:creationId xmlns:a16="http://schemas.microsoft.com/office/drawing/2014/main" id="{B66F420E-7D71-4256-86D3-A8AEEED50F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9950" y="4535488"/>
            <a:ext cx="0" cy="1223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Line 13">
            <a:extLst>
              <a:ext uri="{FF2B5EF4-FFF2-40B4-BE49-F238E27FC236}">
                <a16:creationId xmlns:a16="http://schemas.microsoft.com/office/drawing/2014/main" id="{493C9A2A-3AEB-4DEA-BDBB-5A74EC63A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9951" y="5759450"/>
            <a:ext cx="2232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38" name="Group 14">
            <a:extLst>
              <a:ext uri="{FF2B5EF4-FFF2-40B4-BE49-F238E27FC236}">
                <a16:creationId xmlns:a16="http://schemas.microsoft.com/office/drawing/2014/main" id="{82C9B342-9A62-4CAC-A3C9-1A96CD3EB4DA}"/>
              </a:ext>
            </a:extLst>
          </p:cNvPr>
          <p:cNvGrpSpPr>
            <a:grpSpLocks/>
          </p:cNvGrpSpPr>
          <p:nvPr/>
        </p:nvGrpSpPr>
        <p:grpSpPr bwMode="auto">
          <a:xfrm>
            <a:off x="4689475" y="5399088"/>
            <a:ext cx="2160588" cy="360362"/>
            <a:chOff x="385" y="3657"/>
            <a:chExt cx="1361" cy="227"/>
          </a:xfrm>
        </p:grpSpPr>
        <p:sp>
          <p:nvSpPr>
            <p:cNvPr id="26659" name="Arc 15">
              <a:extLst>
                <a:ext uri="{FF2B5EF4-FFF2-40B4-BE49-F238E27FC236}">
                  <a16:creationId xmlns:a16="http://schemas.microsoft.com/office/drawing/2014/main" id="{5C494C2A-4397-4392-8BB2-CABC544DD9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5" y="3657"/>
              <a:ext cx="408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0" name="Line 16">
              <a:extLst>
                <a:ext uri="{FF2B5EF4-FFF2-40B4-BE49-F238E27FC236}">
                  <a16:creationId xmlns:a16="http://schemas.microsoft.com/office/drawing/2014/main" id="{F429C1DB-45EA-47A6-8F38-86B6B26CA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7"/>
              <a:ext cx="9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9" name="Rectangle 17">
            <a:extLst>
              <a:ext uri="{FF2B5EF4-FFF2-40B4-BE49-F238E27FC236}">
                <a16:creationId xmlns:a16="http://schemas.microsoft.com/office/drawing/2014/main" id="{716100C3-0014-421F-BD8E-681F96881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8" y="5737226"/>
            <a:ext cx="1212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border size x</a:t>
            </a:r>
          </a:p>
        </p:txBody>
      </p:sp>
      <p:sp>
        <p:nvSpPr>
          <p:cNvPr id="26640" name="Rectangle 18">
            <a:extLst>
              <a:ext uri="{FF2B5EF4-FFF2-40B4-BE49-F238E27FC236}">
                <a16:creationId xmlns:a16="http://schemas.microsoft.com/office/drawing/2014/main" id="{CD826E49-902D-4735-8BD1-EB8D2190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425" y="4406901"/>
            <a:ext cx="973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cushion</a:t>
            </a:r>
          </a:p>
          <a:p>
            <a:pPr eaLnBrk="1" hangingPunct="1"/>
            <a:r>
              <a:rPr lang="en-US" altLang="en-US" sz="1400"/>
              <a:t>profile </a:t>
            </a:r>
            <a:r>
              <a:rPr lang="en-US" altLang="en-US" sz="1400" i="1">
                <a:latin typeface="Times" panose="02020603050405020304" pitchFamily="18" charset="0"/>
              </a:rPr>
              <a:t>f</a:t>
            </a:r>
            <a:r>
              <a:rPr lang="en-US" altLang="en-US" sz="1400">
                <a:latin typeface="Times" panose="02020603050405020304" pitchFamily="18" charset="0"/>
              </a:rPr>
              <a:t>(</a:t>
            </a:r>
            <a:r>
              <a:rPr lang="en-US" altLang="en-US" sz="1400" i="1">
                <a:latin typeface="Times" panose="02020603050405020304" pitchFamily="18" charset="0"/>
              </a:rPr>
              <a:t>x</a:t>
            </a:r>
            <a:r>
              <a:rPr lang="en-US" altLang="en-US" sz="1400">
                <a:latin typeface="Times" panose="02020603050405020304" pitchFamily="18" charset="0"/>
              </a:rPr>
              <a:t>)</a:t>
            </a: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D0E8F060-D59A-4842-B29B-C8B04B402E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1250" y="4176713"/>
            <a:ext cx="0" cy="1079500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Arial" charset="0"/>
            </a:endParaRPr>
          </a:p>
        </p:txBody>
      </p:sp>
      <p:sp>
        <p:nvSpPr>
          <p:cNvPr id="26642" name="Rectangle 20">
            <a:extLst>
              <a:ext uri="{FF2B5EF4-FFF2-40B4-BE49-F238E27FC236}">
                <a16:creationId xmlns:a16="http://schemas.microsoft.com/office/drawing/2014/main" id="{0F5B807B-8A03-4A3C-914F-6554822BC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3070226"/>
            <a:ext cx="723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/>
              <a:t>source</a:t>
            </a:r>
          </a:p>
          <a:p>
            <a:pPr algn="ctr" eaLnBrk="1" hangingPunct="1"/>
            <a:r>
              <a:rPr lang="en-US" altLang="en-US" sz="1400"/>
              <a:t>code</a:t>
            </a:r>
          </a:p>
        </p:txBody>
      </p:sp>
      <p:sp>
        <p:nvSpPr>
          <p:cNvPr id="26643" name="Rectangle 21">
            <a:extLst>
              <a:ext uri="{FF2B5EF4-FFF2-40B4-BE49-F238E27FC236}">
                <a16:creationId xmlns:a16="http://schemas.microsoft.com/office/drawing/2014/main" id="{ECF2AF98-B4E0-4B61-95CB-A7ABB881E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763" y="3700464"/>
            <a:ext cx="811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/>
              <a:t>cushion</a:t>
            </a:r>
          </a:p>
          <a:p>
            <a:pPr algn="r" eaLnBrk="1" hangingPunct="1"/>
            <a:r>
              <a:rPr lang="en-US" altLang="en-US" sz="1400"/>
              <a:t>texture</a:t>
            </a:r>
          </a:p>
        </p:txBody>
      </p:sp>
      <p:pic>
        <p:nvPicPr>
          <p:cNvPr id="26644" name="Picture 22">
            <a:extLst>
              <a:ext uri="{FF2B5EF4-FFF2-40B4-BE49-F238E27FC236}">
                <a16:creationId xmlns:a16="http://schemas.microsoft.com/office/drawing/2014/main" id="{5CE2B962-7018-4FF3-9825-F7EEE616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3A6EA5"/>
              </a:clrFrom>
              <a:clrTo>
                <a:srgbClr val="3A6EA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275431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5" name="Picture 23" descr="settings">
            <a:extLst>
              <a:ext uri="{FF2B5EF4-FFF2-40B4-BE49-F238E27FC236}">
                <a16:creationId xmlns:a16="http://schemas.microsoft.com/office/drawing/2014/main" id="{67A937C9-2D26-4555-AFF6-BD748FA8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146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6" name="Picture 24" descr="settings">
            <a:extLst>
              <a:ext uri="{FF2B5EF4-FFF2-40B4-BE49-F238E27FC236}">
                <a16:creationId xmlns:a16="http://schemas.microsoft.com/office/drawing/2014/main" id="{D930E8B2-FDF5-4C97-81A6-04496E5F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29321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7" name="Picture 25" descr="settings">
            <a:extLst>
              <a:ext uri="{FF2B5EF4-FFF2-40B4-BE49-F238E27FC236}">
                <a16:creationId xmlns:a16="http://schemas.microsoft.com/office/drawing/2014/main" id="{4800C870-8E2D-458A-B932-B546D1EA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29273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8" name="Picture 26" descr="settings">
            <a:extLst>
              <a:ext uri="{FF2B5EF4-FFF2-40B4-BE49-F238E27FC236}">
                <a16:creationId xmlns:a16="http://schemas.microsoft.com/office/drawing/2014/main" id="{E38C1ADB-FBBF-4CF8-B750-285379EB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278288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Picture 27" descr="settings">
            <a:extLst>
              <a:ext uri="{FF2B5EF4-FFF2-40B4-BE49-F238E27FC236}">
                <a16:creationId xmlns:a16="http://schemas.microsoft.com/office/drawing/2014/main" id="{B8D3B2F2-B495-4F54-BDE7-5C25E8966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27797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0" name="Picture 28" descr="settings">
            <a:extLst>
              <a:ext uri="{FF2B5EF4-FFF2-40B4-BE49-F238E27FC236}">
                <a16:creationId xmlns:a16="http://schemas.microsoft.com/office/drawing/2014/main" id="{7F8DAE27-2E5B-4CAB-B86B-0E2A1539A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29273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1" name="Picture 29" descr="settings">
            <a:extLst>
              <a:ext uri="{FF2B5EF4-FFF2-40B4-BE49-F238E27FC236}">
                <a16:creationId xmlns:a16="http://schemas.microsoft.com/office/drawing/2014/main" id="{A8CAF0D6-A618-483B-B77E-492CD4870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26400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2" name="Picture 30" descr="settings">
            <a:extLst>
              <a:ext uri="{FF2B5EF4-FFF2-40B4-BE49-F238E27FC236}">
                <a16:creationId xmlns:a16="http://schemas.microsoft.com/office/drawing/2014/main" id="{45315CCF-3CCD-4D91-A3C9-3F9AFDA9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2782888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3" name="Picture 31" descr="settings">
            <a:extLst>
              <a:ext uri="{FF2B5EF4-FFF2-40B4-BE49-F238E27FC236}">
                <a16:creationId xmlns:a16="http://schemas.microsoft.com/office/drawing/2014/main" id="{8F7CE23C-13FF-409C-9EF5-E93018F9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30301"/>
              </a:clrFrom>
              <a:clrTo>
                <a:srgbClr val="03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6400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Line 32">
            <a:extLst>
              <a:ext uri="{FF2B5EF4-FFF2-40B4-BE49-F238E27FC236}">
                <a16:creationId xmlns:a16="http://schemas.microsoft.com/office/drawing/2014/main" id="{D7D699E5-F552-4B5C-A711-CF9B8CD648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9863" y="2998788"/>
            <a:ext cx="576262" cy="0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Arial" charset="0"/>
            </a:endParaRPr>
          </a:p>
        </p:txBody>
      </p:sp>
      <p:sp>
        <p:nvSpPr>
          <p:cNvPr id="37" name="Line 33">
            <a:extLst>
              <a:ext uri="{FF2B5EF4-FFF2-40B4-BE49-F238E27FC236}">
                <a16:creationId xmlns:a16="http://schemas.microsoft.com/office/drawing/2014/main" id="{10B40F8E-E5B8-4D65-B5CA-4B35CAACA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438" y="2997200"/>
            <a:ext cx="842962" cy="1588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>
              <a:latin typeface="Arial" charset="0"/>
              <a:ea typeface="Arial" charset="0"/>
            </a:endParaRPr>
          </a:p>
        </p:txBody>
      </p:sp>
      <p:sp>
        <p:nvSpPr>
          <p:cNvPr id="26656" name="Rectangle 34">
            <a:extLst>
              <a:ext uri="{FF2B5EF4-FFF2-40B4-BE49-F238E27FC236}">
                <a16:creationId xmlns:a16="http://schemas.microsoft.com/office/drawing/2014/main" id="{3E5FE235-4B05-416B-B852-D61E8A86B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3005139"/>
            <a:ext cx="1062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/>
              <a:t>syntax tree</a:t>
            </a:r>
          </a:p>
        </p:txBody>
      </p:sp>
      <p:sp>
        <p:nvSpPr>
          <p:cNvPr id="26657" name="Rectangle 6">
            <a:extLst>
              <a:ext uri="{FF2B5EF4-FFF2-40B4-BE49-F238E27FC236}">
                <a16:creationId xmlns:a16="http://schemas.microsoft.com/office/drawing/2014/main" id="{7418DB68-A892-48C9-9A9B-EEA1BEC3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60706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Syntax highlighting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more structure: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generalize lexical highlighting to full code syntax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adapt shaded cushions idea from treemaps to code blocks</a:t>
            </a:r>
          </a:p>
        </p:txBody>
      </p:sp>
      <p:sp>
        <p:nvSpPr>
          <p:cNvPr id="26658" name="Rectangle 41">
            <a:extLst>
              <a:ext uri="{FF2B5EF4-FFF2-40B4-BE49-F238E27FC236}">
                <a16:creationId xmlns:a16="http://schemas.microsoft.com/office/drawing/2014/main" id="{CD552DCB-841E-4B65-81D4-34DAA4468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6146801"/>
            <a:ext cx="84502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G. Lommerse, F. Nossin, L. Voinea, A. Telea, The Visual Code Navigator: An Interactive Toolset for Source Code Investigation, IEEE InfoVis, 2005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1A16A-6D2E-4A81-A3ED-F05D314225A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0" y="3068543"/>
            <a:ext cx="8001000" cy="62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purpose of computing is insight, not numbers.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DBE9B-3CA2-438E-9805-A824EE3742EB}"/>
              </a:ext>
            </a:extLst>
          </p:cNvPr>
          <p:cNvSpPr txBox="1"/>
          <p:nvPr/>
        </p:nvSpPr>
        <p:spPr>
          <a:xfrm>
            <a:off x="3733800" y="2561778"/>
            <a:ext cx="197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en-US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993FE-4A5E-48E5-9D39-AF14BA614798}"/>
              </a:ext>
            </a:extLst>
          </p:cNvPr>
          <p:cNvSpPr txBox="1"/>
          <p:nvPr/>
        </p:nvSpPr>
        <p:spPr>
          <a:xfrm>
            <a:off x="7467600" y="2561778"/>
            <a:ext cx="135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pictures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B8E5C-08D8-43EB-8FC5-BCC89CE3747B}"/>
              </a:ext>
            </a:extLst>
          </p:cNvPr>
          <p:cNvSpPr txBox="1"/>
          <p:nvPr/>
        </p:nvSpPr>
        <p:spPr>
          <a:xfrm>
            <a:off x="7811349" y="3755778"/>
            <a:ext cx="3610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Richard Wesley Hamming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Card, Mackinlay, </a:t>
            </a:r>
            <a:r>
              <a:rPr lang="en-US" dirty="0" err="1"/>
              <a:t>Shneiderman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5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>
            <a:extLst>
              <a:ext uri="{FF2B5EF4-FFF2-40B4-BE49-F238E27FC236}">
                <a16:creationId xmlns:a16="http://schemas.microsoft.com/office/drawing/2014/main" id="{75F9846B-E29D-453C-AE21-812F15C6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270472-66ED-4073-B507-53747E37C977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7651" name="Rectangle 18">
            <a:extLst>
              <a:ext uri="{FF2B5EF4-FFF2-40B4-BE49-F238E27FC236}">
                <a16:creationId xmlns:a16="http://schemas.microsoft.com/office/drawing/2014/main" id="{801C3ED9-189E-4856-8145-12D02D8F3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27652" name="Rectangle 6">
            <a:extLst>
              <a:ext uri="{FF2B5EF4-FFF2-40B4-BE49-F238E27FC236}">
                <a16:creationId xmlns:a16="http://schemas.microsoft.com/office/drawing/2014/main" id="{75931D61-7FF2-47B8-980B-E441D8E10E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pic>
        <p:nvPicPr>
          <p:cNvPr id="27653" name="Picture 53">
            <a:extLst>
              <a:ext uri="{FF2B5EF4-FFF2-40B4-BE49-F238E27FC236}">
                <a16:creationId xmlns:a16="http://schemas.microsoft.com/office/drawing/2014/main" id="{2E9FFCCD-CA36-44BA-AE39-DAFD1EE2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17638"/>
            <a:ext cx="4916488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Rectangle 6">
            <a:extLst>
              <a:ext uri="{FF2B5EF4-FFF2-40B4-BE49-F238E27FC236}">
                <a16:creationId xmlns:a16="http://schemas.microsoft.com/office/drawing/2014/main" id="{4F7D6F1E-C803-4DEB-908B-DE845C3D9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0"/>
            <a:ext cx="3352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classical code editor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indentation shows </a:t>
            </a:r>
            <a:r>
              <a:rPr lang="en-US" altLang="en-US" sz="1600" i="1"/>
              <a:t>some</a:t>
            </a:r>
            <a:r>
              <a:rPr lang="en-US" altLang="en-US" sz="1600"/>
              <a:t> structure</a:t>
            </a:r>
          </a:p>
        </p:txBody>
      </p:sp>
      <p:sp>
        <p:nvSpPr>
          <p:cNvPr id="27655" name="Rectangle 10">
            <a:extLst>
              <a:ext uri="{FF2B5EF4-FFF2-40B4-BE49-F238E27FC236}">
                <a16:creationId xmlns:a16="http://schemas.microsoft.com/office/drawing/2014/main" id="{019DECAD-DFB2-46B9-AB41-FD9FBD63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00801"/>
            <a:ext cx="403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Images from CSV tool (www.cs.rug.nl/svcg/SoftVis/VCN)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4">
            <a:extLst>
              <a:ext uri="{FF2B5EF4-FFF2-40B4-BE49-F238E27FC236}">
                <a16:creationId xmlns:a16="http://schemas.microsoft.com/office/drawing/2014/main" id="{0AE11002-7A36-4B2A-A528-60DD1C0F8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5C6F9-B94E-45E0-99DC-9AC21009EDD5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8675" name="Rectangle 18">
            <a:extLst>
              <a:ext uri="{FF2B5EF4-FFF2-40B4-BE49-F238E27FC236}">
                <a16:creationId xmlns:a16="http://schemas.microsoft.com/office/drawing/2014/main" id="{60ACCEB4-0DE2-4BC6-891A-47428CC4D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28676" name="Rectangle 6">
            <a:extLst>
              <a:ext uri="{FF2B5EF4-FFF2-40B4-BE49-F238E27FC236}">
                <a16:creationId xmlns:a16="http://schemas.microsoft.com/office/drawing/2014/main" id="{D588685B-7721-4E9E-A515-569AEA34F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28677" name="Rectangle 6">
            <a:extLst>
              <a:ext uri="{FF2B5EF4-FFF2-40B4-BE49-F238E27FC236}">
                <a16:creationId xmlns:a16="http://schemas.microsoft.com/office/drawing/2014/main" id="{95065946-AB2A-406C-8DAB-4F7E5AC56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685801"/>
            <a:ext cx="77460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blend in structure cushions…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color shows construct type (functions, loops, control statements, declarations, …) </a:t>
            </a:r>
          </a:p>
        </p:txBody>
      </p:sp>
      <p:sp>
        <p:nvSpPr>
          <p:cNvPr id="28678" name="Rectangle 10">
            <a:extLst>
              <a:ext uri="{FF2B5EF4-FFF2-40B4-BE49-F238E27FC236}">
                <a16:creationId xmlns:a16="http://schemas.microsoft.com/office/drawing/2014/main" id="{ABC11B2D-70BF-4CCB-8937-ECB798FAA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00801"/>
            <a:ext cx="403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Images from CSV tool (www.cs.rug.nl/svcg/SoftVis/VCN)</a:t>
            </a:r>
          </a:p>
        </p:txBody>
      </p:sp>
      <p:pic>
        <p:nvPicPr>
          <p:cNvPr id="28679" name="Picture 8">
            <a:extLst>
              <a:ext uri="{FF2B5EF4-FFF2-40B4-BE49-F238E27FC236}">
                <a16:creationId xmlns:a16="http://schemas.microsoft.com/office/drawing/2014/main" id="{FFF0F4D2-1761-499C-A7B2-3471C760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1447801"/>
            <a:ext cx="4918075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4">
            <a:extLst>
              <a:ext uri="{FF2B5EF4-FFF2-40B4-BE49-F238E27FC236}">
                <a16:creationId xmlns:a16="http://schemas.microsoft.com/office/drawing/2014/main" id="{C511C6F3-22A9-488B-911E-A569B265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3A427C-DAD7-4D5F-8D5A-98CDAD1A5DE1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9699" name="Rectangle 18">
            <a:extLst>
              <a:ext uri="{FF2B5EF4-FFF2-40B4-BE49-F238E27FC236}">
                <a16:creationId xmlns:a16="http://schemas.microsoft.com/office/drawing/2014/main" id="{99D18293-20B4-4BB4-9340-CF6ECBF9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3871D7CA-11B3-4899-A058-788C57755F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29701" name="Rectangle 6">
            <a:extLst>
              <a:ext uri="{FF2B5EF4-FFF2-40B4-BE49-F238E27FC236}">
                <a16:creationId xmlns:a16="http://schemas.microsoft.com/office/drawing/2014/main" id="{EE0A1BED-2996-46B5-A1ED-0552F2FD8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685800"/>
            <a:ext cx="27109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more structure cushions…</a:t>
            </a:r>
          </a:p>
        </p:txBody>
      </p:sp>
      <p:sp>
        <p:nvSpPr>
          <p:cNvPr id="29702" name="Rectangle 10">
            <a:extLst>
              <a:ext uri="{FF2B5EF4-FFF2-40B4-BE49-F238E27FC236}">
                <a16:creationId xmlns:a16="http://schemas.microsoft.com/office/drawing/2014/main" id="{6C021581-179B-4D7E-B1B6-73A38B6EE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00801"/>
            <a:ext cx="403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Images from CSV tool (www.cs.rug.nl/svcg/SoftVis/VCN)</a:t>
            </a:r>
          </a:p>
        </p:txBody>
      </p:sp>
      <p:pic>
        <p:nvPicPr>
          <p:cNvPr id="29703" name="Picture 5">
            <a:extLst>
              <a:ext uri="{FF2B5EF4-FFF2-40B4-BE49-F238E27FC236}">
                <a16:creationId xmlns:a16="http://schemas.microsoft.com/office/drawing/2014/main" id="{8C161F02-9B19-487F-A099-16030B47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1476376"/>
            <a:ext cx="4918075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4">
            <a:extLst>
              <a:ext uri="{FF2B5EF4-FFF2-40B4-BE49-F238E27FC236}">
                <a16:creationId xmlns:a16="http://schemas.microsoft.com/office/drawing/2014/main" id="{01728D89-D5FA-4E2B-A674-7024009E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248CDC-9629-4785-AB58-7CC95346D726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0723" name="Rectangle 18">
            <a:extLst>
              <a:ext uri="{FF2B5EF4-FFF2-40B4-BE49-F238E27FC236}">
                <a16:creationId xmlns:a16="http://schemas.microsoft.com/office/drawing/2014/main" id="{0F31CE6A-8843-4252-BC6C-B176262C8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30724" name="Rectangle 6">
            <a:extLst>
              <a:ext uri="{FF2B5EF4-FFF2-40B4-BE49-F238E27FC236}">
                <a16:creationId xmlns:a16="http://schemas.microsoft.com/office/drawing/2014/main" id="{A80954BD-D714-4262-AD9A-20B13AA34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6294255E-BE2E-42A9-A24C-83C026751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685800"/>
            <a:ext cx="3813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cushions generalize syntax highighting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7A265345-0EE7-43F4-9B10-C4A5C13C7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00801"/>
            <a:ext cx="403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Images from CSV tool (www.cs.rug.nl/svcg/SoftVis/VCN)</a:t>
            </a:r>
          </a:p>
        </p:txBody>
      </p:sp>
      <p:pic>
        <p:nvPicPr>
          <p:cNvPr id="30727" name="Picture 4">
            <a:extLst>
              <a:ext uri="{FF2B5EF4-FFF2-40B4-BE49-F238E27FC236}">
                <a16:creationId xmlns:a16="http://schemas.microsoft.com/office/drawing/2014/main" id="{9F49340E-78C5-442C-957B-0794FDB0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76364"/>
            <a:ext cx="4038600" cy="447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6">
            <a:extLst>
              <a:ext uri="{FF2B5EF4-FFF2-40B4-BE49-F238E27FC236}">
                <a16:creationId xmlns:a16="http://schemas.microsoft.com/office/drawing/2014/main" id="{DC0962BD-AC0B-44E1-933A-AFC47B83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71601"/>
            <a:ext cx="4038600" cy="448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E09F9194-15E4-4B34-8B23-33FE64D09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738" y="5867401"/>
            <a:ext cx="2024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/>
              <a:t>‘flat’ syntax highlighting</a:t>
            </a:r>
            <a:endParaRPr lang="en-US" altLang="en-US" sz="1400"/>
          </a:p>
        </p:txBody>
      </p:sp>
      <p:sp>
        <p:nvSpPr>
          <p:cNvPr id="30730" name="Rectangle 10">
            <a:extLst>
              <a:ext uri="{FF2B5EF4-FFF2-40B4-BE49-F238E27FC236}">
                <a16:creationId xmlns:a16="http://schemas.microsoft.com/office/drawing/2014/main" id="{797D56CF-BA10-477C-90AB-E6FA89F4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0" y="5864226"/>
            <a:ext cx="260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/>
              <a:t>‘cushioned’ syntax highlighting</a:t>
            </a:r>
            <a:endParaRPr lang="en-US" altLang="en-US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>
            <a:extLst>
              <a:ext uri="{FF2B5EF4-FFF2-40B4-BE49-F238E27FC236}">
                <a16:creationId xmlns:a16="http://schemas.microsoft.com/office/drawing/2014/main" id="{6D5670F2-17BE-4C18-A90B-89FDD106C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C661B1-B2B4-49C1-995E-CC710D777A60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1747" name="Rectangle 18">
            <a:extLst>
              <a:ext uri="{FF2B5EF4-FFF2-40B4-BE49-F238E27FC236}">
                <a16:creationId xmlns:a16="http://schemas.microsoft.com/office/drawing/2014/main" id="{37203C9D-724C-4E90-A01E-86677AEB2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31748" name="Rectangle 6">
            <a:extLst>
              <a:ext uri="{FF2B5EF4-FFF2-40B4-BE49-F238E27FC236}">
                <a16:creationId xmlns:a16="http://schemas.microsoft.com/office/drawing/2014/main" id="{FEB3DEF5-52DD-42BC-8237-04B0726D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31749" name="Rectangle 6">
            <a:extLst>
              <a:ext uri="{FF2B5EF4-FFF2-40B4-BE49-F238E27FC236}">
                <a16:creationId xmlns:a16="http://schemas.microsoft.com/office/drawing/2014/main" id="{4C783BA3-BBB0-40FF-BDE8-A8F2C0C06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54943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Brushing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show details on demand as function of the mouse pointer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widespread concept in InfoVis</a:t>
            </a:r>
          </a:p>
        </p:txBody>
      </p:sp>
      <p:sp>
        <p:nvSpPr>
          <p:cNvPr id="31750" name="Rectangle 10">
            <a:extLst>
              <a:ext uri="{FF2B5EF4-FFF2-40B4-BE49-F238E27FC236}">
                <a16:creationId xmlns:a16="http://schemas.microsoft.com/office/drawing/2014/main" id="{7210F409-D7BC-469A-8DAC-2705ACE00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00801"/>
            <a:ext cx="403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Images from CSV tool (www.cs.rug.nl/svcg/SoftVis/VCN)</a:t>
            </a:r>
          </a:p>
        </p:txBody>
      </p:sp>
      <p:pic>
        <p:nvPicPr>
          <p:cNvPr id="31751" name="Picture 9">
            <a:extLst>
              <a:ext uri="{FF2B5EF4-FFF2-40B4-BE49-F238E27FC236}">
                <a16:creationId xmlns:a16="http://schemas.microsoft.com/office/drawing/2014/main" id="{D1C78AE4-6F6B-451A-8C13-B65D8BEB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1604964"/>
            <a:ext cx="417195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AutoShape 17">
            <a:extLst>
              <a:ext uri="{FF2B5EF4-FFF2-40B4-BE49-F238E27FC236}">
                <a16:creationId xmlns:a16="http://schemas.microsoft.com/office/drawing/2014/main" id="{22EDFC9E-56F1-4573-96F3-4D7252E7DB16}"/>
              </a:ext>
            </a:extLst>
          </p:cNvPr>
          <p:cNvSpPr>
            <a:spLocks noChangeArrowheads="1"/>
          </p:cNvSpPr>
          <p:nvPr/>
        </p:nvSpPr>
        <p:spPr bwMode="auto">
          <a:xfrm rot="7968136">
            <a:off x="6542882" y="3898107"/>
            <a:ext cx="138113" cy="241300"/>
          </a:xfrm>
          <a:prstGeom prst="downArrow">
            <a:avLst>
              <a:gd name="adj1" fmla="val 32352"/>
              <a:gd name="adj2" fmla="val 12451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1753" name="Rectangle 17">
            <a:extLst>
              <a:ext uri="{FF2B5EF4-FFF2-40B4-BE49-F238E27FC236}">
                <a16:creationId xmlns:a16="http://schemas.microsoft.com/office/drawing/2014/main" id="{63FC1BFD-5723-4E2B-95BE-9FA26202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943601"/>
            <a:ext cx="2668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move the mouse somewhere…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4">
            <a:extLst>
              <a:ext uri="{FF2B5EF4-FFF2-40B4-BE49-F238E27FC236}">
                <a16:creationId xmlns:a16="http://schemas.microsoft.com/office/drawing/2014/main" id="{666655D6-56D5-4B5A-81EF-C21BB4543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6" y="1600200"/>
            <a:ext cx="41751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4">
            <a:extLst>
              <a:ext uri="{FF2B5EF4-FFF2-40B4-BE49-F238E27FC236}">
                <a16:creationId xmlns:a16="http://schemas.microsoft.com/office/drawing/2014/main" id="{40B74B63-34A0-4D55-A9B6-96F7E3BA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6741AF-75C0-456C-B8E2-0CE0A6FAC00A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772" name="Rectangle 18">
            <a:extLst>
              <a:ext uri="{FF2B5EF4-FFF2-40B4-BE49-F238E27FC236}">
                <a16:creationId xmlns:a16="http://schemas.microsoft.com/office/drawing/2014/main" id="{F827D113-3212-4A9D-A718-38F362E6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32773" name="Rectangle 6">
            <a:extLst>
              <a:ext uri="{FF2B5EF4-FFF2-40B4-BE49-F238E27FC236}">
                <a16:creationId xmlns:a16="http://schemas.microsoft.com/office/drawing/2014/main" id="{985A1BB5-FC06-43DF-B32B-9C4B457EC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5E598140-EE5B-4CFF-84CA-14F3D7776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55959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Brushing – spotlight cursor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fade out cushions as function of distance to mouse pointer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easy to do:  blend a radial transparency texture</a:t>
            </a:r>
          </a:p>
        </p:txBody>
      </p:sp>
      <p:sp>
        <p:nvSpPr>
          <p:cNvPr id="32775" name="Rectangle 10">
            <a:extLst>
              <a:ext uri="{FF2B5EF4-FFF2-40B4-BE49-F238E27FC236}">
                <a16:creationId xmlns:a16="http://schemas.microsoft.com/office/drawing/2014/main" id="{4C852C32-8026-4D12-81B3-0F0DE27E4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00801"/>
            <a:ext cx="403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Images from CSV tool (www.cs.rug.nl/svcg/SoftVis/VCN)</a:t>
            </a:r>
          </a:p>
        </p:txBody>
      </p:sp>
      <p:sp>
        <p:nvSpPr>
          <p:cNvPr id="32776" name="AutoShape 17">
            <a:extLst>
              <a:ext uri="{FF2B5EF4-FFF2-40B4-BE49-F238E27FC236}">
                <a16:creationId xmlns:a16="http://schemas.microsoft.com/office/drawing/2014/main" id="{C533EAA3-56CE-4D75-8FE5-54A079D53786}"/>
              </a:ext>
            </a:extLst>
          </p:cNvPr>
          <p:cNvSpPr>
            <a:spLocks noChangeArrowheads="1"/>
          </p:cNvSpPr>
          <p:nvPr/>
        </p:nvSpPr>
        <p:spPr bwMode="auto">
          <a:xfrm rot="7968136">
            <a:off x="6542882" y="3898107"/>
            <a:ext cx="138113" cy="241300"/>
          </a:xfrm>
          <a:prstGeom prst="downArrow">
            <a:avLst>
              <a:gd name="adj1" fmla="val 32352"/>
              <a:gd name="adj2" fmla="val 12451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77" name="Rectangle 12">
            <a:extLst>
              <a:ext uri="{FF2B5EF4-FFF2-40B4-BE49-F238E27FC236}">
                <a16:creationId xmlns:a16="http://schemas.microsoft.com/office/drawing/2014/main" id="{86F4B981-DCA1-4D97-B314-71BA55739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943601"/>
            <a:ext cx="2679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bring the text around in focus…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>
            <a:extLst>
              <a:ext uri="{FF2B5EF4-FFF2-40B4-BE49-F238E27FC236}">
                <a16:creationId xmlns:a16="http://schemas.microsoft.com/office/drawing/2014/main" id="{9065EF61-89A2-4B61-A389-F6F54D636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1608139"/>
            <a:ext cx="41592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4">
            <a:extLst>
              <a:ext uri="{FF2B5EF4-FFF2-40B4-BE49-F238E27FC236}">
                <a16:creationId xmlns:a16="http://schemas.microsoft.com/office/drawing/2014/main" id="{5C32BF02-441B-4C3E-BDB1-91DB5F2B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C91B8C-FA6C-4F75-BFF8-BDCCDD7474B2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3796" name="Rectangle 18">
            <a:extLst>
              <a:ext uri="{FF2B5EF4-FFF2-40B4-BE49-F238E27FC236}">
                <a16:creationId xmlns:a16="http://schemas.microsoft.com/office/drawing/2014/main" id="{B073C24A-3F36-4348-AA73-1B6B16817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33797" name="Rectangle 6">
            <a:extLst>
              <a:ext uri="{FF2B5EF4-FFF2-40B4-BE49-F238E27FC236}">
                <a16:creationId xmlns:a16="http://schemas.microsoft.com/office/drawing/2014/main" id="{4432B344-69E3-45E2-A2EA-6C99F2CA0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02E5AA62-3A80-467A-B96A-7AB00FC60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42497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Brushing – structure cursor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highlight (desaturate) cushion under mouse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emphasizes structure</a:t>
            </a:r>
          </a:p>
        </p:txBody>
      </p:sp>
      <p:sp>
        <p:nvSpPr>
          <p:cNvPr id="33799" name="Rectangle 10">
            <a:extLst>
              <a:ext uri="{FF2B5EF4-FFF2-40B4-BE49-F238E27FC236}">
                <a16:creationId xmlns:a16="http://schemas.microsoft.com/office/drawing/2014/main" id="{BA2BE1AC-084E-41CA-BC0D-91A5F106A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00801"/>
            <a:ext cx="403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Images from CSV tool (www.cs.rug.nl/svcg/SoftVis/VCN)</a:t>
            </a:r>
          </a:p>
        </p:txBody>
      </p:sp>
      <p:sp>
        <p:nvSpPr>
          <p:cNvPr id="33800" name="AutoShape 17">
            <a:extLst>
              <a:ext uri="{FF2B5EF4-FFF2-40B4-BE49-F238E27FC236}">
                <a16:creationId xmlns:a16="http://schemas.microsoft.com/office/drawing/2014/main" id="{0443E8CF-3DAB-48E4-9E30-6B8F489DC165}"/>
              </a:ext>
            </a:extLst>
          </p:cNvPr>
          <p:cNvSpPr>
            <a:spLocks noChangeArrowheads="1"/>
          </p:cNvSpPr>
          <p:nvPr/>
        </p:nvSpPr>
        <p:spPr bwMode="auto">
          <a:xfrm rot="7968136">
            <a:off x="6542882" y="3898107"/>
            <a:ext cx="138113" cy="241300"/>
          </a:xfrm>
          <a:prstGeom prst="downArrow">
            <a:avLst>
              <a:gd name="adj1" fmla="val 32352"/>
              <a:gd name="adj2" fmla="val 12451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01" name="Rectangle 12">
            <a:extLst>
              <a:ext uri="{FF2B5EF4-FFF2-40B4-BE49-F238E27FC236}">
                <a16:creationId xmlns:a16="http://schemas.microsoft.com/office/drawing/2014/main" id="{E3B78C73-5AFD-40D5-B833-74C6AA6D5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776" y="5943601"/>
            <a:ext cx="3146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…of focus on a whole syntactic block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6">
            <a:extLst>
              <a:ext uri="{FF2B5EF4-FFF2-40B4-BE49-F238E27FC236}">
                <a16:creationId xmlns:a16="http://schemas.microsoft.com/office/drawing/2014/main" id="{C2B4DD14-8ECF-4267-BFEA-1D0FBEE6C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34818" name="Rectangle 6">
            <a:extLst>
              <a:ext uri="{FF2B5EF4-FFF2-40B4-BE49-F238E27FC236}">
                <a16:creationId xmlns:a16="http://schemas.microsoft.com/office/drawing/2014/main" id="{572FD12D-696A-425E-8AF9-EBBC8C893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47498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Dense pixel techniques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how to show 10000 lines of code on one screen?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adapt table lens idea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zoom out text view (keep layout)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replace characters by single pixels</a:t>
            </a:r>
          </a:p>
        </p:txBody>
      </p:sp>
      <p:graphicFrame>
        <p:nvGraphicFramePr>
          <p:cNvPr id="34819" name="Object 2">
            <a:extLst>
              <a:ext uri="{FF2B5EF4-FFF2-40B4-BE49-F238E27FC236}">
                <a16:creationId xmlns:a16="http://schemas.microsoft.com/office/drawing/2014/main" id="{58E044E1-B87E-4A05-92AC-9F0A9EC66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2374901"/>
          <a:ext cx="4972050" cy="294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4" imgW="4133333" imgH="2448267" progId="">
                  <p:embed/>
                </p:oleObj>
              </mc:Choice>
              <mc:Fallback>
                <p:oleObj name="Bitmap Image" r:id="rId4" imgW="4133333" imgH="2448267" progId="">
                  <p:embed/>
                  <p:pic>
                    <p:nvPicPr>
                      <p:cNvPr id="34819" name="Object 2">
                        <a:extLst>
                          <a:ext uri="{FF2B5EF4-FFF2-40B4-BE49-F238E27FC236}">
                            <a16:creationId xmlns:a16="http://schemas.microsoft.com/office/drawing/2014/main" id="{58E044E1-B87E-4A05-92AC-9F0A9EC664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374901"/>
                        <a:ext cx="4972050" cy="294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Rectangle 5">
            <a:extLst>
              <a:ext uri="{FF2B5EF4-FFF2-40B4-BE49-F238E27FC236}">
                <a16:creationId xmlns:a16="http://schemas.microsoft.com/office/drawing/2014/main" id="{4F919FD2-5D3C-43F0-97D8-95E43EE41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9" y="2058989"/>
            <a:ext cx="36719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The SeeSoft tool from AT&amp;T [Eick </a:t>
            </a:r>
            <a:r>
              <a:rPr lang="en-US" altLang="en-US" sz="1400" i="1">
                <a:solidFill>
                  <a:srgbClr val="7575D1"/>
                </a:solidFill>
              </a:rPr>
              <a:t>et al.</a:t>
            </a:r>
            <a:r>
              <a:rPr lang="en-US" altLang="en-US" sz="1400">
                <a:solidFill>
                  <a:srgbClr val="7575D1"/>
                </a:solidFill>
              </a:rPr>
              <a:t> </a:t>
            </a:r>
            <a:r>
              <a:rPr lang="ja-JP" altLang="en-US" sz="1400">
                <a:solidFill>
                  <a:srgbClr val="7575D1"/>
                </a:solidFill>
              </a:rPr>
              <a:t>‘</a:t>
            </a:r>
            <a:r>
              <a:rPr lang="en-US" altLang="ja-JP" sz="1400">
                <a:solidFill>
                  <a:srgbClr val="7575D1"/>
                </a:solidFill>
              </a:rPr>
              <a:t>92]</a:t>
            </a:r>
            <a:endParaRPr lang="en-GB" altLang="en-US" sz="1400">
              <a:solidFill>
                <a:srgbClr val="7575D1"/>
              </a:solidFill>
            </a:endParaRPr>
          </a:p>
        </p:txBody>
      </p:sp>
      <p:sp>
        <p:nvSpPr>
          <p:cNvPr id="34821" name="Oval 6">
            <a:extLst>
              <a:ext uri="{FF2B5EF4-FFF2-40B4-BE49-F238E27FC236}">
                <a16:creationId xmlns:a16="http://schemas.microsoft.com/office/drawing/2014/main" id="{196D7BD8-509B-4AEA-B31A-F9C396696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719513"/>
            <a:ext cx="1676400" cy="1066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34822" name="Line 7">
            <a:extLst>
              <a:ext uri="{FF2B5EF4-FFF2-40B4-BE49-F238E27FC236}">
                <a16:creationId xmlns:a16="http://schemas.microsoft.com/office/drawing/2014/main" id="{82040797-A2FF-4E1E-9952-A37235DA22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4710114"/>
            <a:ext cx="304800" cy="6238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8">
            <a:extLst>
              <a:ext uri="{FF2B5EF4-FFF2-40B4-BE49-F238E27FC236}">
                <a16:creationId xmlns:a16="http://schemas.microsoft.com/office/drawing/2014/main" id="{E536036A-E740-4DAB-A95A-F37156571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207001"/>
            <a:ext cx="2560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source code at usual font size</a:t>
            </a:r>
            <a:endParaRPr lang="en-GB" altLang="en-US" sz="1400"/>
          </a:p>
        </p:txBody>
      </p:sp>
      <p:sp>
        <p:nvSpPr>
          <p:cNvPr id="34824" name="Oval 10">
            <a:extLst>
              <a:ext uri="{FF2B5EF4-FFF2-40B4-BE49-F238E27FC236}">
                <a16:creationId xmlns:a16="http://schemas.microsoft.com/office/drawing/2014/main" id="{279C3F7F-3C65-4224-995F-416815392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684464"/>
            <a:ext cx="1676400" cy="24225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34825" name="Line 11">
            <a:extLst>
              <a:ext uri="{FF2B5EF4-FFF2-40B4-BE49-F238E27FC236}">
                <a16:creationId xmlns:a16="http://schemas.microsoft.com/office/drawing/2014/main" id="{82EAE4A9-5755-46FC-AA5F-A1A3CC84E4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29600" y="2897188"/>
            <a:ext cx="381000" cy="2286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Rectangle 12">
            <a:extLst>
              <a:ext uri="{FF2B5EF4-FFF2-40B4-BE49-F238E27FC236}">
                <a16:creationId xmlns:a16="http://schemas.microsoft.com/office/drawing/2014/main" id="{4C7B31AE-7982-4A78-A21E-47E83ED8E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2640014"/>
            <a:ext cx="12128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zoomed-out</a:t>
            </a:r>
            <a:br>
              <a:rPr lang="en-US" altLang="en-US" sz="1400"/>
            </a:br>
            <a:r>
              <a:rPr lang="en-US" altLang="en-US" sz="1400"/>
              <a:t>code drawn</a:t>
            </a:r>
            <a:br>
              <a:rPr lang="en-US" altLang="en-US" sz="1400"/>
            </a:br>
            <a:r>
              <a:rPr lang="en-US" altLang="en-US" sz="1400"/>
              <a:t>as pixel lines</a:t>
            </a:r>
            <a:endParaRPr lang="en-GB" altLang="en-US" sz="1400"/>
          </a:p>
        </p:txBody>
      </p:sp>
      <p:sp>
        <p:nvSpPr>
          <p:cNvPr id="34827" name="Line 13">
            <a:extLst>
              <a:ext uri="{FF2B5EF4-FFF2-40B4-BE49-F238E27FC236}">
                <a16:creationId xmlns:a16="http://schemas.microsoft.com/office/drawing/2014/main" id="{BB1465A3-2A82-4A52-8322-2113C9D8FB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2973388"/>
            <a:ext cx="381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Rectangle 14">
            <a:extLst>
              <a:ext uri="{FF2B5EF4-FFF2-40B4-BE49-F238E27FC236}">
                <a16:creationId xmlns:a16="http://schemas.microsoft.com/office/drawing/2014/main" id="{B5CF6601-A0F2-4597-B6FA-69C1165DC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25" y="2782889"/>
            <a:ext cx="11318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/>
              <a:t>color shows</a:t>
            </a:r>
            <a:br>
              <a:rPr lang="en-US" altLang="en-US" sz="1400"/>
            </a:br>
            <a:r>
              <a:rPr lang="en-US" altLang="en-US" sz="1400"/>
              <a:t>code age</a:t>
            </a:r>
            <a:endParaRPr lang="en-GB" altLang="en-US" sz="1400"/>
          </a:p>
        </p:txBody>
      </p:sp>
      <p:sp>
        <p:nvSpPr>
          <p:cNvPr id="34829" name="Rectangle 15">
            <a:extLst>
              <a:ext uri="{FF2B5EF4-FFF2-40B4-BE49-F238E27FC236}">
                <a16:creationId xmlns:a16="http://schemas.microsoft.com/office/drawing/2014/main" id="{81593EC3-843C-493D-A48E-9A8F0725C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6" y="5638800"/>
            <a:ext cx="37115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/>
              <a:t> scales to ~50 KLOC on </a:t>
            </a:r>
            <a:r>
              <a:rPr lang="en-US" altLang="en-US" sz="1400">
                <a:solidFill>
                  <a:srgbClr val="7575D1"/>
                </a:solidFill>
              </a:rPr>
              <a:t>one </a:t>
            </a:r>
            <a:r>
              <a:rPr lang="en-US" altLang="en-US" sz="1400"/>
              <a:t>screen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correlations between files become possible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syntactic structure not emphasized</a:t>
            </a:r>
            <a:endParaRPr lang="en-GB" altLang="en-US" sz="1400"/>
          </a:p>
        </p:txBody>
      </p:sp>
      <p:pic>
        <p:nvPicPr>
          <p:cNvPr id="34830" name="Picture 17">
            <a:extLst>
              <a:ext uri="{FF2B5EF4-FFF2-40B4-BE49-F238E27FC236}">
                <a16:creationId xmlns:a16="http://schemas.microsoft.com/office/drawing/2014/main" id="{B397A5DD-0BB8-4175-B0F3-69B471A88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B6A2F9-7811-45D0-87E2-53FC263B4268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4832" name="Rectangle 18">
            <a:extLst>
              <a:ext uri="{FF2B5EF4-FFF2-40B4-BE49-F238E27FC236}">
                <a16:creationId xmlns:a16="http://schemas.microsoft.com/office/drawing/2014/main" id="{521018B9-709D-4EB7-ACD8-F9DF4323E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5">
            <a:extLst>
              <a:ext uri="{FF2B5EF4-FFF2-40B4-BE49-F238E27FC236}">
                <a16:creationId xmlns:a16="http://schemas.microsoft.com/office/drawing/2014/main" id="{B45E1372-15C9-452F-AF5D-B1310A7D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27189"/>
            <a:ext cx="48006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6">
            <a:extLst>
              <a:ext uri="{FF2B5EF4-FFF2-40B4-BE49-F238E27FC236}">
                <a16:creationId xmlns:a16="http://schemas.microsoft.com/office/drawing/2014/main" id="{EF56DB46-74BC-484B-9E65-9ACB628C7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36867" name="Rectangle 6">
            <a:extLst>
              <a:ext uri="{FF2B5EF4-FFF2-40B4-BE49-F238E27FC236}">
                <a16:creationId xmlns:a16="http://schemas.microsoft.com/office/drawing/2014/main" id="{8B0F8210-2CDB-4477-8C05-6398C89FE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62118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Dense pixel techniques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good to show data attributes (code age, bugs, quality metrics, …)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does not show structure</a:t>
            </a:r>
            <a:endParaRPr lang="en-US" altLang="en-US" sz="1400"/>
          </a:p>
        </p:txBody>
      </p:sp>
      <p:pic>
        <p:nvPicPr>
          <p:cNvPr id="36868" name="Picture 7">
            <a:extLst>
              <a:ext uri="{FF2B5EF4-FFF2-40B4-BE49-F238E27FC236}">
                <a16:creationId xmlns:a16="http://schemas.microsoft.com/office/drawing/2014/main" id="{541855B9-C0BB-438F-B7E1-D7200276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6FE3EE-3F45-4383-BF35-ACC244E2CD35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6870" name="Rectangle 18">
            <a:extLst>
              <a:ext uri="{FF2B5EF4-FFF2-40B4-BE49-F238E27FC236}">
                <a16:creationId xmlns:a16="http://schemas.microsoft.com/office/drawing/2014/main" id="{6E9D8181-98AF-4E3D-9489-7E016C31F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36871" name="Rectangle 10">
            <a:extLst>
              <a:ext uri="{FF2B5EF4-FFF2-40B4-BE49-F238E27FC236}">
                <a16:creationId xmlns:a16="http://schemas.microsoft.com/office/drawing/2014/main" id="{07B8D1B5-EEF3-4372-AFD8-E93217FCD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055938"/>
            <a:ext cx="13525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7575D1"/>
                </a:solidFill>
              </a:rPr>
              <a:t>VTK class library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1 C++ file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10 headers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~7000 lines</a:t>
            </a:r>
          </a:p>
        </p:txBody>
      </p:sp>
      <p:sp>
        <p:nvSpPr>
          <p:cNvPr id="36872" name="Rectangle 11">
            <a:extLst>
              <a:ext uri="{FF2B5EF4-FFF2-40B4-BE49-F238E27FC236}">
                <a16:creationId xmlns:a16="http://schemas.microsoft.com/office/drawing/2014/main" id="{77F97062-4B76-4DC5-9CC7-39E118990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6400801"/>
            <a:ext cx="2403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VTK library: www.kitware.org/vtk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6">
            <a:extLst>
              <a:ext uri="{FF2B5EF4-FFF2-40B4-BE49-F238E27FC236}">
                <a16:creationId xmlns:a16="http://schemas.microsoft.com/office/drawing/2014/main" id="{B19FC0F6-60CC-4266-ACDA-9040F0B43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37890" name="Rectangle 6">
            <a:extLst>
              <a:ext uri="{FF2B5EF4-FFF2-40B4-BE49-F238E27FC236}">
                <a16:creationId xmlns:a16="http://schemas.microsoft.com/office/drawing/2014/main" id="{2BA89C13-5854-4642-BB61-EE1061ED7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685801"/>
            <a:ext cx="22990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Add structure cushions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we start seeing things</a:t>
            </a:r>
            <a:endParaRPr lang="en-US" altLang="en-US" sz="1400"/>
          </a:p>
        </p:txBody>
      </p:sp>
      <p:pic>
        <p:nvPicPr>
          <p:cNvPr id="37891" name="Picture 7">
            <a:extLst>
              <a:ext uri="{FF2B5EF4-FFF2-40B4-BE49-F238E27FC236}">
                <a16:creationId xmlns:a16="http://schemas.microsoft.com/office/drawing/2014/main" id="{B1FAD6A6-43B4-466A-800F-B1C22DCD9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E83B61-A119-4276-98DE-B3C2781016E1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7893" name="Rectangle 18">
            <a:extLst>
              <a:ext uri="{FF2B5EF4-FFF2-40B4-BE49-F238E27FC236}">
                <a16:creationId xmlns:a16="http://schemas.microsoft.com/office/drawing/2014/main" id="{96D0F463-8F67-4A4C-977A-ED8D2FFDB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37894" name="Rectangle 11">
            <a:extLst>
              <a:ext uri="{FF2B5EF4-FFF2-40B4-BE49-F238E27FC236}">
                <a16:creationId xmlns:a16="http://schemas.microsoft.com/office/drawing/2014/main" id="{F1D783C5-0D61-41AF-8219-BF571244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6400801"/>
            <a:ext cx="2403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VTK library: www.kitware.org/vtk</a:t>
            </a:r>
          </a:p>
        </p:txBody>
      </p:sp>
      <p:pic>
        <p:nvPicPr>
          <p:cNvPr id="37895" name="Picture 5">
            <a:extLst>
              <a:ext uri="{FF2B5EF4-FFF2-40B4-BE49-F238E27FC236}">
                <a16:creationId xmlns:a16="http://schemas.microsoft.com/office/drawing/2014/main" id="{CDBEF45D-FE72-4988-9E6B-8438393C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8" y="1639888"/>
            <a:ext cx="4792662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Rectangle 7">
            <a:extLst>
              <a:ext uri="{FF2B5EF4-FFF2-40B4-BE49-F238E27FC236}">
                <a16:creationId xmlns:a16="http://schemas.microsoft.com/office/drawing/2014/main" id="{1450E87F-8E9F-4ACD-8945-B2C533DF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463" y="4800600"/>
            <a:ext cx="228600" cy="152400"/>
          </a:xfrm>
          <a:prstGeom prst="rect">
            <a:avLst/>
          </a:prstGeom>
          <a:solidFill>
            <a:srgbClr val="3FDB6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37897" name="Rectangle 8">
            <a:extLst>
              <a:ext uri="{FF2B5EF4-FFF2-40B4-BE49-F238E27FC236}">
                <a16:creationId xmlns:a16="http://schemas.microsoft.com/office/drawing/2014/main" id="{4A569728-9DCD-40EF-BBB2-8B83754DA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0964" y="4676776"/>
            <a:ext cx="92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/>
              <a:t>comment</a:t>
            </a:r>
          </a:p>
        </p:txBody>
      </p:sp>
      <p:sp>
        <p:nvSpPr>
          <p:cNvPr id="37898" name="Rectangle 9">
            <a:extLst>
              <a:ext uri="{FF2B5EF4-FFF2-40B4-BE49-F238E27FC236}">
                <a16:creationId xmlns:a16="http://schemas.microsoft.com/office/drawing/2014/main" id="{246A4A6E-E458-40A9-8559-F73513C61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463" y="5167313"/>
            <a:ext cx="228600" cy="152400"/>
          </a:xfrm>
          <a:prstGeom prst="rect">
            <a:avLst/>
          </a:prstGeom>
          <a:solidFill>
            <a:srgbClr val="FFB84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37899" name="Rectangle 10">
            <a:extLst>
              <a:ext uri="{FF2B5EF4-FFF2-40B4-BE49-F238E27FC236}">
                <a16:creationId xmlns:a16="http://schemas.microsoft.com/office/drawing/2014/main" id="{58DE6475-36AD-419E-8CAB-B35BA65E4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0964" y="5043489"/>
            <a:ext cx="593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/>
              <a:t>class</a:t>
            </a:r>
          </a:p>
        </p:txBody>
      </p:sp>
      <p:sp>
        <p:nvSpPr>
          <p:cNvPr id="37900" name="Rectangle 11">
            <a:extLst>
              <a:ext uri="{FF2B5EF4-FFF2-40B4-BE49-F238E27FC236}">
                <a16:creationId xmlns:a16="http://schemas.microsoft.com/office/drawing/2014/main" id="{35572443-34BF-4382-A50A-223508412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463" y="5548313"/>
            <a:ext cx="228600" cy="152400"/>
          </a:xfrm>
          <a:prstGeom prst="rect">
            <a:avLst/>
          </a:prstGeom>
          <a:solidFill>
            <a:srgbClr val="EB64F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37901" name="Rectangle 12">
            <a:extLst>
              <a:ext uri="{FF2B5EF4-FFF2-40B4-BE49-F238E27FC236}">
                <a16:creationId xmlns:a16="http://schemas.microsoft.com/office/drawing/2014/main" id="{71DD18DF-AF41-43D2-BFC9-D7D2451B9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0964" y="5424489"/>
            <a:ext cx="822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/>
              <a:t>iteration</a:t>
            </a:r>
          </a:p>
        </p:txBody>
      </p:sp>
      <p:sp>
        <p:nvSpPr>
          <p:cNvPr id="37902" name="Rectangle 13">
            <a:extLst>
              <a:ext uri="{FF2B5EF4-FFF2-40B4-BE49-F238E27FC236}">
                <a16:creationId xmlns:a16="http://schemas.microsoft.com/office/drawing/2014/main" id="{DF86EF72-FDD8-4014-BABC-DC7E36D76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988" y="5929313"/>
            <a:ext cx="228600" cy="152400"/>
          </a:xfrm>
          <a:prstGeom prst="rect">
            <a:avLst/>
          </a:prstGeom>
          <a:solidFill>
            <a:srgbClr val="36E4E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37903" name="Rectangle 14">
            <a:extLst>
              <a:ext uri="{FF2B5EF4-FFF2-40B4-BE49-F238E27FC236}">
                <a16:creationId xmlns:a16="http://schemas.microsoft.com/office/drawing/2014/main" id="{188306DE-A087-4EDF-AE30-A037CB04A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489" y="5805489"/>
            <a:ext cx="274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/>
              <a:t>if</a:t>
            </a:r>
          </a:p>
        </p:txBody>
      </p:sp>
      <p:sp>
        <p:nvSpPr>
          <p:cNvPr id="37904" name="Rectangle 15">
            <a:extLst>
              <a:ext uri="{FF2B5EF4-FFF2-40B4-BE49-F238E27FC236}">
                <a16:creationId xmlns:a16="http://schemas.microsoft.com/office/drawing/2014/main" id="{B6453BDC-55C5-4C7E-B3BE-52EAF611C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016626"/>
            <a:ext cx="463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/>
              <a:t>…..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9B27D4E-6B63-4768-8CEB-8244BB76577A}"/>
              </a:ext>
            </a:extLst>
          </p:cNvPr>
          <p:cNvSpPr>
            <a:spLocks/>
          </p:cNvSpPr>
          <p:nvPr/>
        </p:nvSpPr>
        <p:spPr bwMode="auto">
          <a:xfrm rot="5400000">
            <a:off x="6591300" y="-38100"/>
            <a:ext cx="152400" cy="3124200"/>
          </a:xfrm>
          <a:prstGeom prst="leftBrace">
            <a:avLst>
              <a:gd name="adj1" fmla="val 8352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sp>
        <p:nvSpPr>
          <p:cNvPr id="37906" name="Rectangle 23">
            <a:extLst>
              <a:ext uri="{FF2B5EF4-FFF2-40B4-BE49-F238E27FC236}">
                <a16:creationId xmlns:a16="http://schemas.microsoft.com/office/drawing/2014/main" id="{DBF3077B-1AC2-4F12-A96F-2C604EF60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1219201"/>
            <a:ext cx="74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/>
              <a:t>headers</a:t>
            </a:r>
            <a:endParaRPr lang="en-US" altLang="en-US" sz="1200"/>
          </a:p>
        </p:txBody>
      </p:sp>
      <p:sp>
        <p:nvSpPr>
          <p:cNvPr id="37907" name="Rectangle 24">
            <a:extLst>
              <a:ext uri="{FF2B5EF4-FFF2-40B4-BE49-F238E27FC236}">
                <a16:creationId xmlns:a16="http://schemas.microsoft.com/office/drawing/2014/main" id="{038D3099-38D6-4B62-A043-61B35F0F7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488" y="1219201"/>
            <a:ext cx="6461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/>
              <a:t>source</a:t>
            </a:r>
            <a:endParaRPr lang="en-US" alt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ECDD0B-AAE6-495A-BBE8-32D0CD63D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b="4215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59495-AEC5-4470-B9DE-C4062032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vi·su·al·i·za·tion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E4198-B399-4352-AB9A-75ADF5BC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960884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1. Formation of mental visual images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2. The act or process of interpreting in visual terms or of putting into visible form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767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4">
            <a:extLst>
              <a:ext uri="{FF2B5EF4-FFF2-40B4-BE49-F238E27FC236}">
                <a16:creationId xmlns:a16="http://schemas.microsoft.com/office/drawing/2014/main" id="{8128F2CA-0098-47E6-A59B-D5312FC2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655638"/>
            <a:ext cx="4262438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6">
            <a:extLst>
              <a:ext uri="{FF2B5EF4-FFF2-40B4-BE49-F238E27FC236}">
                <a16:creationId xmlns:a16="http://schemas.microsoft.com/office/drawing/2014/main" id="{E55EF3EF-3F74-490A-BB81-050F3478C3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3048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Source code structure</a:t>
            </a:r>
          </a:p>
        </p:txBody>
      </p:sp>
      <p:sp>
        <p:nvSpPr>
          <p:cNvPr id="38915" name="Rectangle 6">
            <a:extLst>
              <a:ext uri="{FF2B5EF4-FFF2-40B4-BE49-F238E27FC236}">
                <a16:creationId xmlns:a16="http://schemas.microsoft.com/office/drawing/2014/main" id="{D7863BAD-32DD-4E15-A435-0F7ECF534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488" y="571501"/>
            <a:ext cx="414655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Enhancements</a:t>
            </a:r>
            <a:br>
              <a:rPr lang="en-US" altLang="en-US" sz="1600">
                <a:solidFill>
                  <a:srgbClr val="7575D1"/>
                </a:solidFill>
              </a:rPr>
            </a:br>
            <a:endParaRPr lang="en-US" altLang="en-US" sz="1600">
              <a:solidFill>
                <a:srgbClr val="7575D1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use two metrics per structure block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area color:    code complexity </a:t>
            </a:r>
            <a:r>
              <a:rPr lang="en-US" altLang="en-US" sz="1200"/>
              <a:t>[McCabe </a:t>
            </a:r>
            <a:r>
              <a:rPr lang="ja-JP" altLang="en-US" sz="1200"/>
              <a:t>‘</a:t>
            </a:r>
            <a:r>
              <a:rPr lang="en-US" altLang="ja-JP" sz="1200"/>
              <a:t>76]</a:t>
            </a:r>
            <a:endParaRPr lang="en-US" altLang="ja-JP" sz="14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border color: number of casts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sz="16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multiple correlated views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well-known InfoVis technique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table lens: find outliers (complex functions)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code view: get detailed insight</a:t>
            </a:r>
          </a:p>
          <a:p>
            <a:pPr lvl="1" eaLnBrk="1" hangingPunct="1"/>
            <a:endParaRPr lang="en-US" altLang="en-US" sz="1400"/>
          </a:p>
          <a:p>
            <a:pPr lvl="1" eaLnBrk="1" hangingPunct="1"/>
            <a:endParaRPr lang="en-US" altLang="en-US" sz="1400"/>
          </a:p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Example</a:t>
            </a:r>
          </a:p>
          <a:p>
            <a:pPr eaLnBrk="1" hangingPunct="1"/>
            <a:endParaRPr lang="en-US" altLang="en-US" sz="14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find most complex functions in two files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check if they do many typecasts</a:t>
            </a:r>
          </a:p>
        </p:txBody>
      </p:sp>
      <p:pic>
        <p:nvPicPr>
          <p:cNvPr id="38916" name="Picture 7">
            <a:extLst>
              <a:ext uri="{FF2B5EF4-FFF2-40B4-BE49-F238E27FC236}">
                <a16:creationId xmlns:a16="http://schemas.microsoft.com/office/drawing/2014/main" id="{88E18923-F296-4274-AF67-F41CB9186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A86C4A-788A-44F0-857C-51245B4A286F}"/>
              </a:ext>
            </a:extLst>
          </p:cNvPr>
          <p:cNvSpPr/>
          <p:nvPr/>
        </p:nvSpPr>
        <p:spPr>
          <a:xfrm>
            <a:off x="1752600" y="6375400"/>
            <a:ext cx="8686800" cy="460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8918" name="Rectangle 18">
            <a:extLst>
              <a:ext uri="{FF2B5EF4-FFF2-40B4-BE49-F238E27FC236}">
                <a16:creationId xmlns:a16="http://schemas.microsoft.com/office/drawing/2014/main" id="{AE4A7282-C4DF-47A5-AF65-EE9426824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38919" name="Rectangle 10">
            <a:extLst>
              <a:ext uri="{FF2B5EF4-FFF2-40B4-BE49-F238E27FC236}">
                <a16:creationId xmlns:a16="http://schemas.microsoft.com/office/drawing/2014/main" id="{41E0DA43-2B9A-4ACA-A7E9-8DD585421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1" y="5995988"/>
            <a:ext cx="383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A. Telea, L. Voinea, SolidFX: An Integrated Reverse-engineering</a:t>
            </a:r>
            <a:br>
              <a:rPr lang="en-US" altLang="en-US" sz="1000"/>
            </a:br>
            <a:r>
              <a:rPr lang="en-US" altLang="en-US" sz="1000"/>
              <a:t>Environment for C++, ACM SOFTVIS, 2008</a:t>
            </a:r>
          </a:p>
        </p:txBody>
      </p:sp>
      <p:sp>
        <p:nvSpPr>
          <p:cNvPr id="38920" name="Rectangle 11">
            <a:extLst>
              <a:ext uri="{FF2B5EF4-FFF2-40B4-BE49-F238E27FC236}">
                <a16:creationId xmlns:a16="http://schemas.microsoft.com/office/drawing/2014/main" id="{18D52CF6-BE33-4CFF-A238-F8953D778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57951"/>
            <a:ext cx="36274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Image created with the SolidFX tool (www.solidsourceit.com)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53">
            <a:extLst>
              <a:ext uri="{FF2B5EF4-FFF2-40B4-BE49-F238E27FC236}">
                <a16:creationId xmlns:a16="http://schemas.microsoft.com/office/drawing/2014/main" id="{4834DC12-34E0-4F88-B888-97D88DD12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4000" contras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168525"/>
            <a:ext cx="6121400" cy="4572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AutoShape 57">
            <a:extLst>
              <a:ext uri="{FF2B5EF4-FFF2-40B4-BE49-F238E27FC236}">
                <a16:creationId xmlns:a16="http://schemas.microsoft.com/office/drawing/2014/main" id="{7E27F38F-6616-44CE-9912-503346D13038}"/>
              </a:ext>
            </a:extLst>
          </p:cNvPr>
          <p:cNvSpPr>
            <a:spLocks/>
          </p:cNvSpPr>
          <p:nvPr/>
        </p:nvSpPr>
        <p:spPr bwMode="auto">
          <a:xfrm>
            <a:off x="9456739" y="6515100"/>
            <a:ext cx="96837" cy="215900"/>
          </a:xfrm>
          <a:prstGeom prst="rightBrace">
            <a:avLst>
              <a:gd name="adj1" fmla="val 1857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39939" name="Rectangle 58">
            <a:extLst>
              <a:ext uri="{FF2B5EF4-FFF2-40B4-BE49-F238E27FC236}">
                <a16:creationId xmlns:a16="http://schemas.microsoft.com/office/drawing/2014/main" id="{E3DF3467-FD88-42DB-9E2D-967CF325E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725" y="6435726"/>
            <a:ext cx="458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files</a:t>
            </a:r>
          </a:p>
        </p:txBody>
      </p:sp>
      <p:sp>
        <p:nvSpPr>
          <p:cNvPr id="39940" name="AutoShape 59">
            <a:extLst>
              <a:ext uri="{FF2B5EF4-FFF2-40B4-BE49-F238E27FC236}">
                <a16:creationId xmlns:a16="http://schemas.microsoft.com/office/drawing/2014/main" id="{7E2E435C-6AE8-4328-A8CD-D8C385614F7E}"/>
              </a:ext>
            </a:extLst>
          </p:cNvPr>
          <p:cNvSpPr>
            <a:spLocks/>
          </p:cNvSpPr>
          <p:nvPr/>
        </p:nvSpPr>
        <p:spPr bwMode="auto">
          <a:xfrm>
            <a:off x="9453563" y="2193926"/>
            <a:ext cx="157162" cy="4257675"/>
          </a:xfrm>
          <a:prstGeom prst="rightBrace">
            <a:avLst>
              <a:gd name="adj1" fmla="val 225758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39941" name="Rectangle 60">
            <a:extLst>
              <a:ext uri="{FF2B5EF4-FFF2-40B4-BE49-F238E27FC236}">
                <a16:creationId xmlns:a16="http://schemas.microsoft.com/office/drawing/2014/main" id="{EFC881FA-D05C-46BB-AB88-07F907FC8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725" y="3849688"/>
            <a:ext cx="749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ja-JP" altLang="en-US" sz="1200"/>
              <a:t>‘</a:t>
            </a:r>
            <a:r>
              <a:rPr lang="en-US" altLang="ja-JP" sz="1200"/>
              <a:t>public</a:t>
            </a:r>
            <a:r>
              <a:rPr lang="ja-JP" altLang="en-US" sz="1200"/>
              <a:t>’</a:t>
            </a:r>
            <a:br>
              <a:rPr lang="en-US" altLang="ja-JP" sz="1200"/>
            </a:br>
            <a:r>
              <a:rPr lang="en-US" altLang="ja-JP" sz="1200"/>
              <a:t>symbols</a:t>
            </a:r>
            <a:br>
              <a:rPr lang="en-US" altLang="ja-JP" sz="1200"/>
            </a:br>
            <a:r>
              <a:rPr lang="en-US" altLang="ja-JP" sz="1200"/>
              <a:t>in files</a:t>
            </a:r>
            <a:endParaRPr lang="en-US" altLang="en-US" sz="1200"/>
          </a:p>
        </p:txBody>
      </p:sp>
      <p:sp>
        <p:nvSpPr>
          <p:cNvPr id="39942" name="Rectangle 61">
            <a:extLst>
              <a:ext uri="{FF2B5EF4-FFF2-40B4-BE49-F238E27FC236}">
                <a16:creationId xmlns:a16="http://schemas.microsoft.com/office/drawing/2014/main" id="{E875AAC0-B19B-460C-B2E7-525873896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692150"/>
            <a:ext cx="87137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GB" altLang="en-US" sz="1600"/>
              <a:t>Interface: symbols organized as headers or namespaces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v</a:t>
            </a:r>
            <a:r>
              <a:rPr lang="en-GB" altLang="en-US" sz="1600"/>
              <a:t>isualize with treemaps</a:t>
            </a:r>
          </a:p>
          <a:p>
            <a:pPr lvl="1"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c</a:t>
            </a:r>
            <a:r>
              <a:rPr lang="en-GB" altLang="en-US" sz="1600"/>
              <a:t>ell size:   #lines of code / #arguments (function) or #fields (compound type)</a:t>
            </a:r>
          </a:p>
          <a:p>
            <a:pPr lvl="1"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1600"/>
              <a:t>c</a:t>
            </a:r>
            <a:r>
              <a:rPr lang="en-GB" altLang="en-US" sz="1600"/>
              <a:t>ell color: symbol type</a:t>
            </a:r>
          </a:p>
        </p:txBody>
      </p:sp>
      <p:sp>
        <p:nvSpPr>
          <p:cNvPr id="39943" name="Rectangle 62">
            <a:extLst>
              <a:ext uri="{FF2B5EF4-FFF2-40B4-BE49-F238E27FC236}">
                <a16:creationId xmlns:a16="http://schemas.microsoft.com/office/drawing/2014/main" id="{4CBAE866-E0A1-482A-BC83-86B1F6142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4775200"/>
            <a:ext cx="217488" cy="2159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00"/>
              </a:solidFill>
            </a:endParaRPr>
          </a:p>
        </p:txBody>
      </p:sp>
      <p:sp>
        <p:nvSpPr>
          <p:cNvPr id="39944" name="Rectangle 63">
            <a:extLst>
              <a:ext uri="{FF2B5EF4-FFF2-40B4-BE49-F238E27FC236}">
                <a16:creationId xmlns:a16="http://schemas.microsoft.com/office/drawing/2014/main" id="{43EA6F34-0D3A-4B98-9450-B9D764796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4729164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arguments</a:t>
            </a:r>
          </a:p>
        </p:txBody>
      </p:sp>
      <p:sp>
        <p:nvSpPr>
          <p:cNvPr id="39945" name="Rectangle 64">
            <a:extLst>
              <a:ext uri="{FF2B5EF4-FFF2-40B4-BE49-F238E27FC236}">
                <a16:creationId xmlns:a16="http://schemas.microsoft.com/office/drawing/2014/main" id="{BC528C17-762F-4A90-9999-35F85706F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5045075"/>
            <a:ext cx="217488" cy="2159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39946" name="Rectangle 65">
            <a:extLst>
              <a:ext uri="{FF2B5EF4-FFF2-40B4-BE49-F238E27FC236}">
                <a16:creationId xmlns:a16="http://schemas.microsoft.com/office/drawing/2014/main" id="{44BEAA77-6446-4488-AEBE-5DEBEEDBB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4997451"/>
            <a:ext cx="800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functions</a:t>
            </a:r>
          </a:p>
        </p:txBody>
      </p:sp>
      <p:sp>
        <p:nvSpPr>
          <p:cNvPr id="39947" name="Rectangle 66">
            <a:extLst>
              <a:ext uri="{FF2B5EF4-FFF2-40B4-BE49-F238E27FC236}">
                <a16:creationId xmlns:a16="http://schemas.microsoft.com/office/drawing/2014/main" id="{CF6573F8-23A9-43E9-9ABE-10FEEAA69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5307013"/>
            <a:ext cx="217488" cy="2159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39948" name="Rectangle 67">
            <a:extLst>
              <a:ext uri="{FF2B5EF4-FFF2-40B4-BE49-F238E27FC236}">
                <a16:creationId xmlns:a16="http://schemas.microsoft.com/office/drawing/2014/main" id="{1CA5C4C6-2172-4B58-92A7-DDBBC0030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1" y="5259388"/>
            <a:ext cx="544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fields</a:t>
            </a:r>
          </a:p>
        </p:txBody>
      </p:sp>
      <p:sp>
        <p:nvSpPr>
          <p:cNvPr id="39949" name="Rectangle 68">
            <a:extLst>
              <a:ext uri="{FF2B5EF4-FFF2-40B4-BE49-F238E27FC236}">
                <a16:creationId xmlns:a16="http://schemas.microsoft.com/office/drawing/2014/main" id="{FFF6108C-8CF9-4021-8601-78AADC431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5568950"/>
            <a:ext cx="217488" cy="215900"/>
          </a:xfrm>
          <a:prstGeom prst="rect">
            <a:avLst/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39950" name="Rectangle 69">
            <a:extLst>
              <a:ext uri="{FF2B5EF4-FFF2-40B4-BE49-F238E27FC236}">
                <a16:creationId xmlns:a16="http://schemas.microsoft.com/office/drawing/2014/main" id="{2F301518-ABFC-46D2-8701-66D27E500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1" y="5521326"/>
            <a:ext cx="7667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typedefs</a:t>
            </a:r>
          </a:p>
        </p:txBody>
      </p:sp>
      <p:sp>
        <p:nvSpPr>
          <p:cNvPr id="39951" name="Rectangle 70">
            <a:extLst>
              <a:ext uri="{FF2B5EF4-FFF2-40B4-BE49-F238E27FC236}">
                <a16:creationId xmlns:a16="http://schemas.microsoft.com/office/drawing/2014/main" id="{AC52F516-1A10-435C-A8F3-EC72BCBF9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6094413"/>
            <a:ext cx="217488" cy="215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39952" name="Rectangle 71">
            <a:extLst>
              <a:ext uri="{FF2B5EF4-FFF2-40B4-BE49-F238E27FC236}">
                <a16:creationId xmlns:a16="http://schemas.microsoft.com/office/drawing/2014/main" id="{5C77F008-F21A-4A98-8C7E-B036AE053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6048376"/>
            <a:ext cx="458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files</a:t>
            </a:r>
          </a:p>
        </p:txBody>
      </p:sp>
      <p:sp>
        <p:nvSpPr>
          <p:cNvPr id="39953" name="Rectangle 72">
            <a:extLst>
              <a:ext uri="{FF2B5EF4-FFF2-40B4-BE49-F238E27FC236}">
                <a16:creationId xmlns:a16="http://schemas.microsoft.com/office/drawing/2014/main" id="{29CB71BA-1778-4536-B11E-CCE43C6D7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5832475"/>
            <a:ext cx="217488" cy="2159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39954" name="Rectangle 73">
            <a:extLst>
              <a:ext uri="{FF2B5EF4-FFF2-40B4-BE49-F238E27FC236}">
                <a16:creationId xmlns:a16="http://schemas.microsoft.com/office/drawing/2014/main" id="{3509E78F-2DD4-4841-B62F-5E19905CA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9" y="5775326"/>
            <a:ext cx="928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global vars</a:t>
            </a:r>
          </a:p>
        </p:txBody>
      </p:sp>
      <p:sp>
        <p:nvSpPr>
          <p:cNvPr id="39955" name="Rectangle 6">
            <a:extLst>
              <a:ext uri="{FF2B5EF4-FFF2-40B4-BE49-F238E27FC236}">
                <a16:creationId xmlns:a16="http://schemas.microsoft.com/office/drawing/2014/main" id="{488E316B-AFDA-4EF2-A44E-3A525492B9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Interface structure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3">
            <a:extLst>
              <a:ext uri="{FF2B5EF4-FFF2-40B4-BE49-F238E27FC236}">
                <a16:creationId xmlns:a16="http://schemas.microsoft.com/office/drawing/2014/main" id="{BB3FD2C8-C46B-4267-8214-EC34B6B0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427163"/>
            <a:ext cx="7110412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AutoShape 5">
            <a:extLst>
              <a:ext uri="{FF2B5EF4-FFF2-40B4-BE49-F238E27FC236}">
                <a16:creationId xmlns:a16="http://schemas.microsoft.com/office/drawing/2014/main" id="{1BC923D1-0091-4826-86EE-251067C4A89E}"/>
              </a:ext>
            </a:extLst>
          </p:cNvPr>
          <p:cNvSpPr>
            <a:spLocks/>
          </p:cNvSpPr>
          <p:nvPr/>
        </p:nvSpPr>
        <p:spPr bwMode="auto">
          <a:xfrm rot="5400000" flipV="1">
            <a:off x="3067051" y="792164"/>
            <a:ext cx="100013" cy="1081087"/>
          </a:xfrm>
          <a:prstGeom prst="leftBrace">
            <a:avLst>
              <a:gd name="adj1" fmla="val 9007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40963" name="AutoShape 6">
            <a:extLst>
              <a:ext uri="{FF2B5EF4-FFF2-40B4-BE49-F238E27FC236}">
                <a16:creationId xmlns:a16="http://schemas.microsoft.com/office/drawing/2014/main" id="{55F5E5DB-A16B-49A0-A6ED-E6ABAB0A3AC2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853782" y="130970"/>
            <a:ext cx="98425" cy="2386012"/>
          </a:xfrm>
          <a:prstGeom prst="leftBrace">
            <a:avLst>
              <a:gd name="adj1" fmla="val 20201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40964" name="Rectangle 7">
            <a:extLst>
              <a:ext uri="{FF2B5EF4-FFF2-40B4-BE49-F238E27FC236}">
                <a16:creationId xmlns:a16="http://schemas.microsoft.com/office/drawing/2014/main" id="{48F26710-16C4-4DFF-ACAA-3739F122A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838201"/>
            <a:ext cx="979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200"/>
              <a:t>C global</a:t>
            </a:r>
          </a:p>
          <a:p>
            <a:pPr algn="r" eaLnBrk="1" hangingPunct="1"/>
            <a:r>
              <a:rPr lang="en-GB" altLang="en-US" sz="1200"/>
              <a:t>namespace</a:t>
            </a:r>
            <a:endParaRPr lang="en-US" altLang="en-US" sz="1200"/>
          </a:p>
        </p:txBody>
      </p:sp>
      <p:sp>
        <p:nvSpPr>
          <p:cNvPr id="40965" name="Rectangle 8">
            <a:extLst>
              <a:ext uri="{FF2B5EF4-FFF2-40B4-BE49-F238E27FC236}">
                <a16:creationId xmlns:a16="http://schemas.microsoft.com/office/drawing/2014/main" id="{0B8B64B9-A790-4852-958E-98635953F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019176"/>
            <a:ext cx="1562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GB" altLang="en-US" sz="1200"/>
              <a:t>C++ std namespace</a:t>
            </a:r>
            <a:endParaRPr lang="en-US" altLang="en-US" sz="1200"/>
          </a:p>
        </p:txBody>
      </p:sp>
      <p:sp>
        <p:nvSpPr>
          <p:cNvPr id="40966" name="AutoShape 9">
            <a:extLst>
              <a:ext uri="{FF2B5EF4-FFF2-40B4-BE49-F238E27FC236}">
                <a16:creationId xmlns:a16="http://schemas.microsoft.com/office/drawing/2014/main" id="{01701631-6F38-4463-BACF-48E4214B7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76" y="6578600"/>
            <a:ext cx="792163" cy="192088"/>
          </a:xfrm>
          <a:prstGeom prst="rightArrow">
            <a:avLst>
              <a:gd name="adj1" fmla="val 35537"/>
              <a:gd name="adj2" fmla="val 88436"/>
            </a:avLst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40967" name="Rectangle 10">
            <a:extLst>
              <a:ext uri="{FF2B5EF4-FFF2-40B4-BE49-F238E27FC236}">
                <a16:creationId xmlns:a16="http://schemas.microsoft.com/office/drawing/2014/main" id="{EB4694A0-1B5E-43CA-992C-E97BDF0D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238" y="6337301"/>
            <a:ext cx="741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brushed</a:t>
            </a:r>
          </a:p>
          <a:p>
            <a:pPr eaLnBrk="1" hangingPunct="1"/>
            <a:r>
              <a:rPr lang="en-US" altLang="en-US" sz="1200"/>
              <a:t>file</a:t>
            </a:r>
          </a:p>
        </p:txBody>
      </p:sp>
      <p:sp>
        <p:nvSpPr>
          <p:cNvPr id="40968" name="Line 11">
            <a:extLst>
              <a:ext uri="{FF2B5EF4-FFF2-40B4-BE49-F238E27FC236}">
                <a16:creationId xmlns:a16="http://schemas.microsoft.com/office/drawing/2014/main" id="{30E8590A-1537-46FC-9236-1BF468613F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126" y="4292600"/>
            <a:ext cx="2303463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12">
            <a:extLst>
              <a:ext uri="{FF2B5EF4-FFF2-40B4-BE49-F238E27FC236}">
                <a16:creationId xmlns:a16="http://schemas.microsoft.com/office/drawing/2014/main" id="{CD8AF026-E471-4343-88BD-D2321B5ED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650" y="4292600"/>
            <a:ext cx="2097088" cy="1925638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Rectangle 13">
            <a:extLst>
              <a:ext uri="{FF2B5EF4-FFF2-40B4-BE49-F238E27FC236}">
                <a16:creationId xmlns:a16="http://schemas.microsoft.com/office/drawing/2014/main" id="{0DDFC043-99FC-4C35-9672-2BE5F4E46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3962401"/>
            <a:ext cx="749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symbols</a:t>
            </a:r>
          </a:p>
          <a:p>
            <a:pPr eaLnBrk="1" hangingPunct="1"/>
            <a:r>
              <a:rPr lang="en-US" altLang="en-US" sz="1200"/>
              <a:t>in file</a:t>
            </a:r>
          </a:p>
        </p:txBody>
      </p:sp>
      <p:sp>
        <p:nvSpPr>
          <p:cNvPr id="40971" name="Rectangle 6">
            <a:extLst>
              <a:ext uri="{FF2B5EF4-FFF2-40B4-BE49-F238E27FC236}">
                <a16:creationId xmlns:a16="http://schemas.microsoft.com/office/drawing/2014/main" id="{564654C2-9B3C-4E5C-9526-2869A012E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Interface structure</a:t>
            </a:r>
          </a:p>
        </p:txBody>
      </p:sp>
      <p:sp>
        <p:nvSpPr>
          <p:cNvPr id="40972" name="Rectangle 16">
            <a:extLst>
              <a:ext uri="{FF2B5EF4-FFF2-40B4-BE49-F238E27FC236}">
                <a16:creationId xmlns:a16="http://schemas.microsoft.com/office/drawing/2014/main" id="{EC980A4C-3DA4-4BDB-9EAF-A92C7D19D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76200"/>
            <a:ext cx="47244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200"/>
              <a:t>	</a:t>
            </a:r>
            <a:r>
              <a:rPr lang="en-GB" altLang="en-US" sz="1200">
                <a:solidFill>
                  <a:srgbClr val="7575D1"/>
                </a:solidFill>
              </a:rPr>
              <a:t>Targeted questions: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200"/>
              <a:t>	- what </a:t>
            </a:r>
            <a:r>
              <a:rPr lang="en-GB" altLang="en-US" sz="1200">
                <a:solidFill>
                  <a:srgbClr val="7575D1"/>
                </a:solidFill>
              </a:rPr>
              <a:t>kind of symbols </a:t>
            </a:r>
            <a:r>
              <a:rPr lang="en-GB" altLang="en-US" sz="1200"/>
              <a:t>are in a library’s headers?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200"/>
              <a:t>	- how are </a:t>
            </a:r>
            <a:r>
              <a:rPr lang="en-GB" altLang="en-US" sz="1200">
                <a:solidFill>
                  <a:srgbClr val="7575D1"/>
                </a:solidFill>
              </a:rPr>
              <a:t>namespaces</a:t>
            </a:r>
            <a:r>
              <a:rPr lang="en-GB" altLang="en-US" sz="1200"/>
              <a:t> used in interface headers?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200"/>
              <a:t>	- does a header have a </a:t>
            </a:r>
            <a:r>
              <a:rPr lang="en-GB" altLang="en-US" sz="1200">
                <a:solidFill>
                  <a:srgbClr val="7575D1"/>
                </a:solidFill>
              </a:rPr>
              <a:t>simple / uniform structure </a:t>
            </a:r>
            <a:r>
              <a:rPr lang="en-GB" altLang="en-US" sz="1200"/>
              <a:t>or not?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200"/>
              <a:t>	- are there </a:t>
            </a:r>
            <a:r>
              <a:rPr lang="en-GB" altLang="en-US" sz="1200">
                <a:solidFill>
                  <a:srgbClr val="7575D1"/>
                </a:solidFill>
              </a:rPr>
              <a:t>heavy functions </a:t>
            </a:r>
            <a:r>
              <a:rPr lang="en-GB" altLang="en-US" sz="1200"/>
              <a:t>from a parameter-passing view?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6">
            <a:extLst>
              <a:ext uri="{FF2B5EF4-FFF2-40B4-BE49-F238E27FC236}">
                <a16:creationId xmlns:a16="http://schemas.microsoft.com/office/drawing/2014/main" id="{578EF5C2-89A5-4D04-A4FA-74BADF4035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Compound digraphs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pic>
        <p:nvPicPr>
          <p:cNvPr id="41986" name="Picture 11">
            <a:extLst>
              <a:ext uri="{FF2B5EF4-FFF2-40B4-BE49-F238E27FC236}">
                <a16:creationId xmlns:a16="http://schemas.microsoft.com/office/drawing/2014/main" id="{8230263A-A107-4246-A93B-C62D39FE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58B8B0-0F9C-4095-9D2A-D2C016CE1813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41988" name="Rectangle 18">
            <a:extLst>
              <a:ext uri="{FF2B5EF4-FFF2-40B4-BE49-F238E27FC236}">
                <a16:creationId xmlns:a16="http://schemas.microsoft.com/office/drawing/2014/main" id="{E19407BD-0939-40DB-8C4D-ACB6833EB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41989" name="Rectangle 14">
            <a:extLst>
              <a:ext uri="{FF2B5EF4-FFF2-40B4-BE49-F238E27FC236}">
                <a16:creationId xmlns:a16="http://schemas.microsoft.com/office/drawing/2014/main" id="{137F1425-72DD-4382-863C-556080D7C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838200"/>
            <a:ext cx="82899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600"/>
              <a:t> particular type of graphs, very frequent in SoftVis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two types of edges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600">
                <a:solidFill>
                  <a:srgbClr val="7575D1"/>
                </a:solidFill>
              </a:rPr>
              <a:t>containment </a:t>
            </a:r>
            <a:r>
              <a:rPr lang="en-US" altLang="en-US" sz="1600"/>
              <a:t>– e.g. software hierarchy (files, modules, classes, functions, …)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600">
                <a:solidFill>
                  <a:srgbClr val="7575D1"/>
                </a:solidFill>
              </a:rPr>
              <a:t>association </a:t>
            </a:r>
            <a:r>
              <a:rPr lang="en-US" altLang="en-US" sz="1600"/>
              <a:t>– e.g. software interactions (calls, inherits, uses, provides, requires, …)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how to visualize this? </a:t>
            </a:r>
          </a:p>
          <a:p>
            <a:pPr eaLnBrk="1" hangingPunct="1">
              <a:buFontTx/>
              <a:buChar char="•"/>
            </a:pPr>
            <a:endParaRPr lang="en-US" altLang="en-US" sz="1600"/>
          </a:p>
        </p:txBody>
      </p:sp>
      <p:pic>
        <p:nvPicPr>
          <p:cNvPr id="41990" name="Picture 2" descr="C:\Users\Hessel\Desktop\Presentation\HelloWorld-Actual-Unfiltered-Final.png">
            <a:extLst>
              <a:ext uri="{FF2B5EF4-FFF2-40B4-BE49-F238E27FC236}">
                <a16:creationId xmlns:a16="http://schemas.microsoft.com/office/drawing/2014/main" id="{D3E4E6BE-8629-4B28-BE49-612A192D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2667001"/>
            <a:ext cx="43878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BA6937-1BCD-420E-8C1B-CFD59C12C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138" y="5940425"/>
            <a:ext cx="152400" cy="15240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1992" name="Rectangle 9">
            <a:extLst>
              <a:ext uri="{FF2B5EF4-FFF2-40B4-BE49-F238E27FC236}">
                <a16:creationId xmlns:a16="http://schemas.microsoft.com/office/drawing/2014/main" id="{A8B04B3C-8D69-4429-B1EF-32DA7BF0E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3538" y="5864226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folders &amp; 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45CF-37B2-49E5-AD29-5FDCBA87E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138" y="6169025"/>
            <a:ext cx="152400" cy="1524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1994" name="Rectangle 11">
            <a:extLst>
              <a:ext uri="{FF2B5EF4-FFF2-40B4-BE49-F238E27FC236}">
                <a16:creationId xmlns:a16="http://schemas.microsoft.com/office/drawing/2014/main" id="{FCABCF91-466A-4E2B-82D0-25D36C0F5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3539" y="6092826"/>
            <a:ext cx="903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functions</a:t>
            </a:r>
          </a:p>
        </p:txBody>
      </p:sp>
      <p:sp>
        <p:nvSpPr>
          <p:cNvPr id="41995" name="Rectangle 12">
            <a:extLst>
              <a:ext uri="{FF2B5EF4-FFF2-40B4-BE49-F238E27FC236}">
                <a16:creationId xmlns:a16="http://schemas.microsoft.com/office/drawing/2014/main" id="{B5F5B92A-C154-40C7-9162-00988E6E5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2514601"/>
            <a:ext cx="3941763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Node-link layouts</a:t>
            </a:r>
          </a:p>
          <a:p>
            <a:pPr eaLnBrk="1" hangingPunct="1"/>
            <a:endParaRPr lang="en-US" altLang="en-US" sz="1600">
              <a:solidFill>
                <a:srgbClr val="7575D1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(very) bad choice!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mix containment and association edges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occlusions, clutter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layout may change significantly if you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add/remove a few nodes/edges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change the layout parameters slightly</a:t>
            </a:r>
          </a:p>
          <a:p>
            <a:pPr eaLnBrk="1" hangingPunct="1"/>
            <a:r>
              <a:rPr lang="en-US" altLang="en-US" sz="1600"/>
              <a:t>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how to teach one to </a:t>
            </a:r>
            <a:r>
              <a:rPr lang="en-US" altLang="en-US" sz="1600">
                <a:solidFill>
                  <a:srgbClr val="7575D1"/>
                </a:solidFill>
              </a:rPr>
              <a:t>read </a:t>
            </a:r>
            <a:r>
              <a:rPr lang="en-US" altLang="en-US" sz="1600"/>
              <a:t>such a layout?</a:t>
            </a:r>
          </a:p>
        </p:txBody>
      </p:sp>
      <p:sp>
        <p:nvSpPr>
          <p:cNvPr id="41996" name="Rectangle 13">
            <a:extLst>
              <a:ext uri="{FF2B5EF4-FFF2-40B4-BE49-F238E27FC236}">
                <a16:creationId xmlns:a16="http://schemas.microsoft.com/office/drawing/2014/main" id="{C0D0476B-0F8C-4A2F-BF09-DE9C9ACD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387601"/>
            <a:ext cx="34036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7575D1"/>
                </a:solidFill>
              </a:rPr>
              <a:t>Compound digraph of a C Hello World program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6">
            <a:extLst>
              <a:ext uri="{FF2B5EF4-FFF2-40B4-BE49-F238E27FC236}">
                <a16:creationId xmlns:a16="http://schemas.microsoft.com/office/drawing/2014/main" id="{83A7AA9D-3C5F-449F-83F3-14EE21A620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Compound digraphs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43010" name="Rectangle 14">
            <a:extLst>
              <a:ext uri="{FF2B5EF4-FFF2-40B4-BE49-F238E27FC236}">
                <a16:creationId xmlns:a16="http://schemas.microsoft.com/office/drawing/2014/main" id="{745E38F4-70B9-435E-B774-B430DDEF1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0"/>
            <a:ext cx="69564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Use matrix plots </a:t>
            </a:r>
            <a:r>
              <a:rPr lang="en-US" altLang="en-US" sz="1400">
                <a:solidFill>
                  <a:srgbClr val="7575D1"/>
                </a:solidFill>
              </a:rPr>
              <a:t>(see lecture 1)</a:t>
            </a:r>
            <a:endParaRPr lang="en-US" altLang="en-US" sz="1400"/>
          </a:p>
          <a:p>
            <a:pPr eaLnBrk="1" hangingPunct="1">
              <a:buFontTx/>
              <a:buChar char="•"/>
            </a:pPr>
            <a:r>
              <a:rPr lang="en-US" altLang="en-US" sz="1600"/>
              <a:t> extend to show digraphs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600">
                <a:solidFill>
                  <a:srgbClr val="7575D1"/>
                </a:solidFill>
              </a:rPr>
              <a:t>containment </a:t>
            </a:r>
            <a:r>
              <a:rPr lang="en-US" altLang="en-US" sz="1600"/>
              <a:t>– directed tree layouts on the </a:t>
            </a:r>
            <a:r>
              <a:rPr lang="en-US" altLang="en-US" sz="1600" i="1">
                <a:latin typeface="Times" panose="02020603050405020304" pitchFamily="18" charset="0"/>
              </a:rPr>
              <a:t>x</a:t>
            </a:r>
            <a:r>
              <a:rPr lang="en-US" altLang="en-US" sz="1600" i="1"/>
              <a:t> </a:t>
            </a:r>
            <a:r>
              <a:rPr lang="en-US" altLang="en-US" sz="1600"/>
              <a:t>and </a:t>
            </a:r>
            <a:r>
              <a:rPr lang="en-US" altLang="en-US" sz="1600" i="1">
                <a:latin typeface="Times" panose="02020603050405020304" pitchFamily="18" charset="0"/>
              </a:rPr>
              <a:t>y</a:t>
            </a:r>
            <a:r>
              <a:rPr lang="en-US" altLang="en-US" sz="1600"/>
              <a:t> axes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600">
                <a:solidFill>
                  <a:srgbClr val="7575D1"/>
                </a:solidFill>
              </a:rPr>
              <a:t>association </a:t>
            </a:r>
            <a:r>
              <a:rPr lang="en-US" altLang="en-US" sz="1600"/>
              <a:t>– matrix plot in the center (at user-chosen level of detail)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hierarchies can be navigated (collapse, expand, …)</a:t>
            </a:r>
          </a:p>
          <a:p>
            <a:pPr eaLnBrk="1" hangingPunct="1">
              <a:buFontTx/>
              <a:buChar char="•"/>
            </a:pPr>
            <a:endParaRPr lang="en-US" altLang="en-US" sz="1600"/>
          </a:p>
        </p:txBody>
      </p:sp>
      <p:pic>
        <p:nvPicPr>
          <p:cNvPr id="43011" name="Picture 6">
            <a:extLst>
              <a:ext uri="{FF2B5EF4-FFF2-40B4-BE49-F238E27FC236}">
                <a16:creationId xmlns:a16="http://schemas.microsoft.com/office/drawing/2014/main" id="{A8CCA2FD-910A-455C-9281-DC8F912E9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209800"/>
            <a:ext cx="52498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1">
            <a:extLst>
              <a:ext uri="{FF2B5EF4-FFF2-40B4-BE49-F238E27FC236}">
                <a16:creationId xmlns:a16="http://schemas.microsoft.com/office/drawing/2014/main" id="{8C8935D4-07D6-4274-926D-9BE87C1B3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C40B55-5514-4AD4-9F9B-00EAD940734D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43014" name="Rectangle 18">
            <a:extLst>
              <a:ext uri="{FF2B5EF4-FFF2-40B4-BE49-F238E27FC236}">
                <a16:creationId xmlns:a16="http://schemas.microsoft.com/office/drawing/2014/main" id="{ACE426AE-2E6C-4FB7-A8F0-AEAD445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43015" name="Rectangle 10">
            <a:extLst>
              <a:ext uri="{FF2B5EF4-FFF2-40B4-BE49-F238E27FC236}">
                <a16:creationId xmlns:a16="http://schemas.microsoft.com/office/drawing/2014/main" id="{6D49EC5E-5134-4199-B0B8-6DD3FA997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6124576"/>
            <a:ext cx="6842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J. Abello, F. van Ham, MatrixZoom: A Visual Interface to Semi-external Graphs, IEEE InfoVis 2004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6">
            <a:extLst>
              <a:ext uri="{FF2B5EF4-FFF2-40B4-BE49-F238E27FC236}">
                <a16:creationId xmlns:a16="http://schemas.microsoft.com/office/drawing/2014/main" id="{F6957A22-467D-4EB1-932D-659D46F11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905001"/>
            <a:ext cx="34353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Rectangle 7">
            <a:extLst>
              <a:ext uri="{FF2B5EF4-FFF2-40B4-BE49-F238E27FC236}">
                <a16:creationId xmlns:a16="http://schemas.microsoft.com/office/drawing/2014/main" id="{FFBB46A6-0BD7-4381-9DC1-28F491F4B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4179888"/>
            <a:ext cx="44831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Bottom-up algorithm: 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lay out each container node separately, using e.g. </a:t>
            </a:r>
            <a:br>
              <a:rPr lang="en-US" altLang="en-US" sz="1400"/>
            </a:br>
            <a:r>
              <a:rPr lang="en-US" altLang="en-US" sz="1400"/>
              <a:t>  DAG layout methods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compute bounding box of container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use this size in the parent</a:t>
            </a:r>
            <a:r>
              <a:rPr lang="ja-JP" altLang="en-US" sz="1400"/>
              <a:t>’</a:t>
            </a:r>
            <a:r>
              <a:rPr lang="en-US" altLang="ja-JP" sz="1400"/>
              <a:t>s layout</a:t>
            </a:r>
          </a:p>
          <a:p>
            <a:pPr eaLnBrk="1" hangingPunct="1"/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visual nesting: strong, clear clue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spline edges can easily get cluttered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limited scalability</a:t>
            </a:r>
          </a:p>
        </p:txBody>
      </p:sp>
      <p:sp>
        <p:nvSpPr>
          <p:cNvPr id="44035" name="Rectangle 6">
            <a:extLst>
              <a:ext uri="{FF2B5EF4-FFF2-40B4-BE49-F238E27FC236}">
                <a16:creationId xmlns:a16="http://schemas.microsoft.com/office/drawing/2014/main" id="{11AE6625-BE70-4CE6-8AFC-0CA10F3A5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Compound digraphs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44036" name="Rectangle 14">
            <a:extLst>
              <a:ext uri="{FF2B5EF4-FFF2-40B4-BE49-F238E27FC236}">
                <a16:creationId xmlns:a16="http://schemas.microsoft.com/office/drawing/2014/main" id="{8D1E34E1-A246-449C-B38B-CFE14A8A0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1"/>
            <a:ext cx="49815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Nested layout</a:t>
            </a:r>
            <a:endParaRPr lang="en-US" altLang="en-US" sz="1400"/>
          </a:p>
          <a:p>
            <a:pPr eaLnBrk="1" hangingPunct="1">
              <a:buFontTx/>
              <a:buChar char="•"/>
            </a:pPr>
            <a:r>
              <a:rPr lang="en-US" altLang="en-US" sz="1600"/>
              <a:t> main idea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hierarchy: use spatial nesting (boxes in boxes)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association: use a suitable node-link layout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6">
            <a:extLst>
              <a:ext uri="{FF2B5EF4-FFF2-40B4-BE49-F238E27FC236}">
                <a16:creationId xmlns:a16="http://schemas.microsoft.com/office/drawing/2014/main" id="{56A3A5FE-C47B-4847-BF24-D48AE9582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Nested layouts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45058" name="Rectangle 14">
            <a:extLst>
              <a:ext uri="{FF2B5EF4-FFF2-40B4-BE49-F238E27FC236}">
                <a16:creationId xmlns:a16="http://schemas.microsoft.com/office/drawing/2014/main" id="{822958D3-80DC-4FD6-BB15-8ED84E343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1"/>
            <a:ext cx="7058025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Variations</a:t>
            </a:r>
            <a:endParaRPr lang="en-US" altLang="en-US" sz="1400"/>
          </a:p>
          <a:p>
            <a:pPr eaLnBrk="1" hangingPunct="1">
              <a:buFontTx/>
              <a:buChar char="•"/>
            </a:pPr>
            <a:r>
              <a:rPr lang="en-US" altLang="en-US" sz="1600"/>
              <a:t> change the intra-container layout (spring embedder, grid, …)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change the inter-container layout (same options as above)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SHriMP layout (Simple Hierarchical Multi-Perspective) </a:t>
            </a:r>
            <a:r>
              <a:rPr lang="en-US" altLang="en-US" sz="1400"/>
              <a:t>[Storey and Muller </a:t>
            </a:r>
            <a:r>
              <a:rPr lang="ja-JP" altLang="en-US" sz="1400"/>
              <a:t>’</a:t>
            </a:r>
            <a:r>
              <a:rPr lang="en-US" altLang="ja-JP" sz="1400"/>
              <a:t>95]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very popular, tens of tool implementations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limited scalability, clutter </a:t>
            </a:r>
          </a:p>
        </p:txBody>
      </p:sp>
      <p:pic>
        <p:nvPicPr>
          <p:cNvPr id="45059" name="Picture 6">
            <a:extLst>
              <a:ext uri="{FF2B5EF4-FFF2-40B4-BE49-F238E27FC236}">
                <a16:creationId xmlns:a16="http://schemas.microsoft.com/office/drawing/2014/main" id="{C74D283D-CDF6-42E9-B1B9-C5F6C06D1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124200"/>
            <a:ext cx="379888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060" name="Object 2">
            <a:extLst>
              <a:ext uri="{FF2B5EF4-FFF2-40B4-BE49-F238E27FC236}">
                <a16:creationId xmlns:a16="http://schemas.microsoft.com/office/drawing/2014/main" id="{00ECF353-81E6-4970-AC6E-DBC348FA8F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6488" y="3124200"/>
          <a:ext cx="3871912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4" imgW="5380952" imgH="3600000" progId="">
                  <p:embed/>
                </p:oleObj>
              </mc:Choice>
              <mc:Fallback>
                <p:oleObj name="Bitmap Image" r:id="rId4" imgW="5380952" imgH="3600000" progId="">
                  <p:embed/>
                  <p:pic>
                    <p:nvPicPr>
                      <p:cNvPr id="45060" name="Object 2">
                        <a:extLst>
                          <a:ext uri="{FF2B5EF4-FFF2-40B4-BE49-F238E27FC236}">
                            <a16:creationId xmlns:a16="http://schemas.microsoft.com/office/drawing/2014/main" id="{00ECF353-81E6-4970-AC6E-DBC348FA8F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3124200"/>
                        <a:ext cx="3871912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Rectangle 9">
            <a:extLst>
              <a:ext uri="{FF2B5EF4-FFF2-40B4-BE49-F238E27FC236}">
                <a16:creationId xmlns:a16="http://schemas.microsoft.com/office/drawing/2014/main" id="{5F70B8F3-D8C2-4387-A8B9-564294E76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9" y="2816226"/>
            <a:ext cx="24967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SoftVision tool </a:t>
            </a:r>
            <a:r>
              <a:rPr lang="en-US" altLang="en-US" sz="1200">
                <a:solidFill>
                  <a:srgbClr val="7575D1"/>
                </a:solidFill>
              </a:rPr>
              <a:t>[Telea </a:t>
            </a:r>
            <a:r>
              <a:rPr lang="en-US" altLang="en-US" sz="1200" i="1">
                <a:solidFill>
                  <a:srgbClr val="7575D1"/>
                </a:solidFill>
              </a:rPr>
              <a:t>et al.</a:t>
            </a:r>
            <a:r>
              <a:rPr lang="en-US" altLang="en-US" sz="1200">
                <a:solidFill>
                  <a:srgbClr val="7575D1"/>
                </a:solidFill>
              </a:rPr>
              <a:t> </a:t>
            </a:r>
            <a:r>
              <a:rPr lang="ja-JP" altLang="en-US" sz="1200">
                <a:solidFill>
                  <a:srgbClr val="7575D1"/>
                </a:solidFill>
              </a:rPr>
              <a:t>’</a:t>
            </a:r>
            <a:r>
              <a:rPr lang="en-US" altLang="ja-JP" sz="1200">
                <a:solidFill>
                  <a:srgbClr val="7575D1"/>
                </a:solidFill>
              </a:rPr>
              <a:t>02]</a:t>
            </a:r>
            <a:endParaRPr lang="en-US" altLang="en-US" sz="1200">
              <a:solidFill>
                <a:srgbClr val="7575D1"/>
              </a:solidFill>
            </a:endParaRPr>
          </a:p>
        </p:txBody>
      </p:sp>
      <p:sp>
        <p:nvSpPr>
          <p:cNvPr id="45062" name="Rectangle 11">
            <a:extLst>
              <a:ext uri="{FF2B5EF4-FFF2-40B4-BE49-F238E27FC236}">
                <a16:creationId xmlns:a16="http://schemas.microsoft.com/office/drawing/2014/main" id="{DA22F8E9-44F3-469F-A398-2764BA2BE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1" y="2819401"/>
            <a:ext cx="33004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Creole tool </a:t>
            </a:r>
            <a:r>
              <a:rPr lang="en-US" altLang="en-US" sz="1200">
                <a:solidFill>
                  <a:srgbClr val="7575D1"/>
                </a:solidFill>
              </a:rPr>
              <a:t>(www.thechiselgroup.org/creole)</a:t>
            </a:r>
          </a:p>
        </p:txBody>
      </p:sp>
      <p:pic>
        <p:nvPicPr>
          <p:cNvPr id="45063" name="Picture 11">
            <a:extLst>
              <a:ext uri="{FF2B5EF4-FFF2-40B4-BE49-F238E27FC236}">
                <a16:creationId xmlns:a16="http://schemas.microsoft.com/office/drawing/2014/main" id="{3E1E30CA-6984-4FDC-BE2D-6B1EC86A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24F579-C2F1-40D1-876E-3EE80975398C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45065" name="Rectangle 18">
            <a:extLst>
              <a:ext uri="{FF2B5EF4-FFF2-40B4-BE49-F238E27FC236}">
                <a16:creationId xmlns:a16="http://schemas.microsoft.com/office/drawing/2014/main" id="{7E6E0ED4-11C0-4B18-9E49-AF07CB0C1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2">
            <a:extLst>
              <a:ext uri="{FF2B5EF4-FFF2-40B4-BE49-F238E27FC236}">
                <a16:creationId xmlns:a16="http://schemas.microsoft.com/office/drawing/2014/main" id="{2C92300F-DAA0-4AA5-AAC2-F82BE0DD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62201"/>
            <a:ext cx="65532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6">
            <a:extLst>
              <a:ext uri="{FF2B5EF4-FFF2-40B4-BE49-F238E27FC236}">
                <a16:creationId xmlns:a16="http://schemas.microsoft.com/office/drawing/2014/main" id="{DDEA88B4-C81A-496A-8519-3E58987A1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Nested layouts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46083" name="Rectangle 14">
            <a:extLst>
              <a:ext uri="{FF2B5EF4-FFF2-40B4-BE49-F238E27FC236}">
                <a16:creationId xmlns:a16="http://schemas.microsoft.com/office/drawing/2014/main" id="{E5679332-FE28-4055-B2CC-4A9A084DA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0"/>
            <a:ext cx="748955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Directed compound graphs</a:t>
            </a:r>
            <a:endParaRPr lang="en-US" altLang="en-US" sz="1400"/>
          </a:p>
          <a:p>
            <a:pPr eaLnBrk="1" hangingPunct="1">
              <a:buFontTx/>
              <a:buChar char="•"/>
            </a:pPr>
            <a:r>
              <a:rPr lang="en-US" altLang="en-US" sz="1600"/>
              <a:t> extend the hierarchical DAG layout [Sugiyama </a:t>
            </a:r>
            <a:r>
              <a:rPr lang="en-US" altLang="en-US" sz="1600" i="1"/>
              <a:t>et al.</a:t>
            </a:r>
            <a:r>
              <a:rPr lang="en-US" altLang="en-US" sz="1600"/>
              <a:t> </a:t>
            </a:r>
            <a:r>
              <a:rPr lang="ja-JP" altLang="en-US" sz="1600"/>
              <a:t>’</a:t>
            </a:r>
            <a:r>
              <a:rPr lang="en-US" altLang="ja-JP" sz="1600"/>
              <a:t>81] to incorporate nesting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400"/>
              <a:t>lay out children containers using original method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compute container bounding box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lay out parent level using sizes from children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route edges using orthogonal paths (eliminate crossings)</a:t>
            </a:r>
          </a:p>
        </p:txBody>
      </p:sp>
      <p:sp>
        <p:nvSpPr>
          <p:cNvPr id="46084" name="Rectangle 14">
            <a:extLst>
              <a:ext uri="{FF2B5EF4-FFF2-40B4-BE49-F238E27FC236}">
                <a16:creationId xmlns:a16="http://schemas.microsoft.com/office/drawing/2014/main" id="{4407FC27-8D7E-41AF-8025-EFF2A0883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238" y="5638800"/>
            <a:ext cx="46466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</a:t>
            </a:r>
            <a:r>
              <a:rPr lang="en-US" altLang="en-US" sz="1400"/>
              <a:t>one of the best compound digraph layouts in existence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clean and clear images, </a:t>
            </a:r>
            <a:r>
              <a:rPr lang="ja-JP" altLang="en-US" sz="1400"/>
              <a:t>‘</a:t>
            </a:r>
            <a:r>
              <a:rPr lang="en-US" altLang="ja-JP" sz="1400"/>
              <a:t>engineering diagram</a:t>
            </a:r>
            <a:r>
              <a:rPr lang="ja-JP" altLang="en-US" sz="1400"/>
              <a:t>’</a:t>
            </a:r>
            <a:r>
              <a:rPr lang="en-US" altLang="ja-JP" sz="1400"/>
              <a:t> look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can show 2..3 hierarchy levels simultaneously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264E6-01A5-4D38-8D8D-FB041688A65A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46086" name="Rectangle 10">
            <a:extLst>
              <a:ext uri="{FF2B5EF4-FFF2-40B4-BE49-F238E27FC236}">
                <a16:creationId xmlns:a16="http://schemas.microsoft.com/office/drawing/2014/main" id="{1C747719-F189-4DD6-A6CF-EF24B05C7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29375"/>
            <a:ext cx="7704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G. Sander, Graph Layout through the VCG tool, Proc. Graph Drawing, 1995</a:t>
            </a:r>
          </a:p>
          <a:p>
            <a:pPr eaLnBrk="1" hangingPunct="1"/>
            <a:r>
              <a:rPr lang="en-US" altLang="en-US" sz="1000"/>
              <a:t>Practical intro: T. Würthinger, Visualization of Program Dependence Graphs, http://ssw.jku.at/Research/Papers/Wuerthinger07Master</a:t>
            </a:r>
          </a:p>
        </p:txBody>
      </p:sp>
      <p:sp>
        <p:nvSpPr>
          <p:cNvPr id="46087" name="Rectangle 12">
            <a:extLst>
              <a:ext uri="{FF2B5EF4-FFF2-40B4-BE49-F238E27FC236}">
                <a16:creationId xmlns:a16="http://schemas.microsoft.com/office/drawing/2014/main" id="{025809D8-5265-41C6-82AC-49DB79D10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257801"/>
            <a:ext cx="2579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7575D1"/>
                </a:solidFill>
              </a:rPr>
              <a:t>aiSee tool (www.absint.com/aisee)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6">
            <a:extLst>
              <a:ext uri="{FF2B5EF4-FFF2-40B4-BE49-F238E27FC236}">
                <a16:creationId xmlns:a16="http://schemas.microsoft.com/office/drawing/2014/main" id="{37BC0A46-22B8-41A3-AD48-6D9FBDF85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Compound digraphs – Hierarchically bundled edges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47106" name="Rectangle 14">
            <a:extLst>
              <a:ext uri="{FF2B5EF4-FFF2-40B4-BE49-F238E27FC236}">
                <a16:creationId xmlns:a16="http://schemas.microsoft.com/office/drawing/2014/main" id="{F5F38FBD-971A-4911-B396-1A9B15D97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1"/>
            <a:ext cx="510857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Hierarchically bundled edges (HEBs) </a:t>
            </a:r>
            <a:r>
              <a:rPr lang="en-US" altLang="en-US" sz="1200">
                <a:solidFill>
                  <a:srgbClr val="7575D1"/>
                </a:solidFill>
              </a:rPr>
              <a:t>[Holten, 2006]</a:t>
            </a:r>
            <a:endParaRPr lang="en-US" altLang="en-US" sz="1200"/>
          </a:p>
          <a:p>
            <a:pPr eaLnBrk="1" hangingPunct="1">
              <a:buFontTx/>
              <a:buChar char="•"/>
            </a:pPr>
            <a:r>
              <a:rPr lang="en-US" altLang="en-US" sz="1600"/>
              <a:t> containment: use a radial icicle plot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associations: use edge bundling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construct a classical tree layout from containment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map layout on radial plot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for each association edge</a:t>
            </a:r>
          </a:p>
          <a:p>
            <a:pPr lvl="2" eaLnBrk="1" hangingPunct="1">
              <a:buFontTx/>
              <a:buChar char="•"/>
            </a:pPr>
            <a:r>
              <a:rPr lang="en-US" altLang="en-US" sz="1400"/>
              <a:t> find the tree path connecting its end nodes</a:t>
            </a:r>
          </a:p>
          <a:p>
            <a:pPr lvl="2" eaLnBrk="1" hangingPunct="1">
              <a:buFontTx/>
              <a:buChar char="•"/>
            </a:pPr>
            <a:r>
              <a:rPr lang="en-US" altLang="en-US" sz="1400"/>
              <a:t> use path as control points to draw edge as spline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8A5D8F4B-1365-4ACE-BE19-CE2BCC55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684463"/>
            <a:ext cx="6229350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11">
            <a:extLst>
              <a:ext uri="{FF2B5EF4-FFF2-40B4-BE49-F238E27FC236}">
                <a16:creationId xmlns:a16="http://schemas.microsoft.com/office/drawing/2014/main" id="{50091663-063F-439C-A475-6DA64945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D66EC9-1548-4CA1-9FB5-13B2B7407DC4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47110" name="Rectangle 18">
            <a:extLst>
              <a:ext uri="{FF2B5EF4-FFF2-40B4-BE49-F238E27FC236}">
                <a16:creationId xmlns:a16="http://schemas.microsoft.com/office/drawing/2014/main" id="{14683BBE-3E1F-4BC6-BE40-73A184562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47111" name="Rectangle 10">
            <a:extLst>
              <a:ext uri="{FF2B5EF4-FFF2-40B4-BE49-F238E27FC236}">
                <a16:creationId xmlns:a16="http://schemas.microsoft.com/office/drawing/2014/main" id="{E95499EA-FBCE-4F21-BC3C-6A1891FD8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708651"/>
            <a:ext cx="102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tree layout</a:t>
            </a:r>
          </a:p>
        </p:txBody>
      </p:sp>
      <p:sp>
        <p:nvSpPr>
          <p:cNvPr id="47112" name="Rectangle 11">
            <a:extLst>
              <a:ext uri="{FF2B5EF4-FFF2-40B4-BE49-F238E27FC236}">
                <a16:creationId xmlns:a16="http://schemas.microsoft.com/office/drawing/2014/main" id="{2C6445BE-E7E0-4422-9035-A98ADB36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76" y="5711826"/>
            <a:ext cx="2460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hierarchically bundled edges</a:t>
            </a:r>
          </a:p>
        </p:txBody>
      </p:sp>
      <p:sp>
        <p:nvSpPr>
          <p:cNvPr id="47113" name="Rectangle 12">
            <a:extLst>
              <a:ext uri="{FF2B5EF4-FFF2-40B4-BE49-F238E27FC236}">
                <a16:creationId xmlns:a16="http://schemas.microsoft.com/office/drawing/2014/main" id="{40FB4553-D7DE-44E0-B62E-5ABEAAFD5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124576"/>
            <a:ext cx="7988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D. Holten, Hierarchical Edge Bundles: Visualization of Adjacency Relations in Hierarchical Data, IEEE InfoVis 2006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9" name="Object 2">
            <a:extLst>
              <a:ext uri="{FF2B5EF4-FFF2-40B4-BE49-F238E27FC236}">
                <a16:creationId xmlns:a16="http://schemas.microsoft.com/office/drawing/2014/main" id="{0029A30B-CA8D-4B15-944B-CB4EF2738F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1" y="2455863"/>
          <a:ext cx="2746375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Photo Editor Photo" r:id="rId3" imgW="4247619" imgH="4352381" progId="">
                  <p:embed/>
                </p:oleObj>
              </mc:Choice>
              <mc:Fallback>
                <p:oleObj name="Photo Editor Photo" r:id="rId3" imgW="4247619" imgH="4352381" progId="">
                  <p:embed/>
                  <p:pic>
                    <p:nvPicPr>
                      <p:cNvPr id="48129" name="Object 2">
                        <a:extLst>
                          <a:ext uri="{FF2B5EF4-FFF2-40B4-BE49-F238E27FC236}">
                            <a16:creationId xmlns:a16="http://schemas.microsoft.com/office/drawing/2014/main" id="{0029A30B-CA8D-4B15-944B-CB4EF2738F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1" y="2455863"/>
                        <a:ext cx="2746375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0" name="Rectangle 6">
            <a:extLst>
              <a:ext uri="{FF2B5EF4-FFF2-40B4-BE49-F238E27FC236}">
                <a16:creationId xmlns:a16="http://schemas.microsoft.com/office/drawing/2014/main" id="{FF775D4D-1404-411C-94F2-4803B5F94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Hierarchically bundled edges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48131" name="Rectangle 14">
            <a:extLst>
              <a:ext uri="{FF2B5EF4-FFF2-40B4-BE49-F238E27FC236}">
                <a16:creationId xmlns:a16="http://schemas.microsoft.com/office/drawing/2014/main" id="{7C529904-191A-4B3B-AFBF-379906D64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922338"/>
            <a:ext cx="50165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SoftVis application: modularity / coupling assessment</a:t>
            </a:r>
            <a:endParaRPr lang="en-US" altLang="en-US" sz="1200"/>
          </a:p>
          <a:p>
            <a:pPr eaLnBrk="1" hangingPunct="1">
              <a:buFontTx/>
              <a:buChar char="•"/>
            </a:pPr>
            <a:r>
              <a:rPr lang="en-US" altLang="en-US" sz="1600"/>
              <a:t> hard to quantify in a metric…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…but extremely easy to </a:t>
            </a:r>
            <a:r>
              <a:rPr lang="en-US" altLang="en-US" sz="1600" i="1"/>
              <a:t>see</a:t>
            </a:r>
          </a:p>
        </p:txBody>
      </p:sp>
      <p:pic>
        <p:nvPicPr>
          <p:cNvPr id="48132" name="Picture 9">
            <a:extLst>
              <a:ext uri="{FF2B5EF4-FFF2-40B4-BE49-F238E27FC236}">
                <a16:creationId xmlns:a16="http://schemas.microsoft.com/office/drawing/2014/main" id="{D3FCD7E8-E0A0-4ED5-94D2-A9867728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1" y="2514600"/>
            <a:ext cx="27844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10">
            <a:extLst>
              <a:ext uri="{FF2B5EF4-FFF2-40B4-BE49-F238E27FC236}">
                <a16:creationId xmlns:a16="http://schemas.microsoft.com/office/drawing/2014/main" id="{0285FF27-23F7-4284-957E-321DBA402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457451"/>
            <a:ext cx="27813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Rectangle 11">
            <a:extLst>
              <a:ext uri="{FF2B5EF4-FFF2-40B4-BE49-F238E27FC236}">
                <a16:creationId xmlns:a16="http://schemas.microsoft.com/office/drawing/2014/main" id="{9CA393D0-0425-4600-B9B1-946AD1D51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437189"/>
            <a:ext cx="38163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/>
              <a:t> </a:t>
            </a:r>
            <a:r>
              <a:rPr lang="en-US" altLang="en-US" sz="1400">
                <a:solidFill>
                  <a:srgbClr val="0066FF"/>
                </a:solidFill>
              </a:rPr>
              <a:t>blue </a:t>
            </a:r>
            <a:r>
              <a:rPr lang="en-US" altLang="en-US" sz="1400"/>
              <a:t>= caller, </a:t>
            </a:r>
            <a:r>
              <a:rPr lang="en-US" altLang="en-US" sz="1400">
                <a:solidFill>
                  <a:srgbClr val="FF0000"/>
                </a:solidFill>
              </a:rPr>
              <a:t>red </a:t>
            </a:r>
            <a:r>
              <a:rPr lang="en-US" altLang="en-US" sz="1400"/>
              <a:t>= called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all functions in the yellow file</a:t>
            </a:r>
            <a:br>
              <a:rPr lang="en-US" altLang="en-US" sz="1400"/>
            </a:br>
            <a:r>
              <a:rPr lang="en-US" altLang="en-US" sz="1400"/>
              <a:t>  call the purple class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green file has many self-calls</a:t>
            </a:r>
          </a:p>
        </p:txBody>
      </p:sp>
      <p:sp>
        <p:nvSpPr>
          <p:cNvPr id="48135" name="Rectangle 12">
            <a:extLst>
              <a:ext uri="{FF2B5EF4-FFF2-40B4-BE49-F238E27FC236}">
                <a16:creationId xmlns:a16="http://schemas.microsoft.com/office/drawing/2014/main" id="{95E16928-E3CA-4C2F-AED8-2E08374CA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410200"/>
            <a:ext cx="3276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/>
              <a:t> </a:t>
            </a:r>
            <a:r>
              <a:rPr lang="en-US" altLang="en-US" sz="1400">
                <a:solidFill>
                  <a:srgbClr val="0066FF"/>
                </a:solidFill>
              </a:rPr>
              <a:t>blue</a:t>
            </a:r>
            <a:r>
              <a:rPr lang="en-US" altLang="en-US" sz="1400"/>
              <a:t> = virtual, </a:t>
            </a:r>
            <a:r>
              <a:rPr lang="en-US" altLang="en-US" sz="1400">
                <a:solidFill>
                  <a:srgbClr val="66FF33"/>
                </a:solidFill>
              </a:rPr>
              <a:t>green </a:t>
            </a:r>
            <a:r>
              <a:rPr lang="en-US" altLang="en-US" sz="1400"/>
              <a:t>= static functions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red class has many virtual calls</a:t>
            </a:r>
            <a:br>
              <a:rPr lang="en-US" altLang="en-US" sz="1400"/>
            </a:br>
            <a:r>
              <a:rPr lang="en-US" altLang="en-US" sz="1400"/>
              <a:t>  (possible interface class)</a:t>
            </a:r>
          </a:p>
        </p:txBody>
      </p:sp>
      <p:sp>
        <p:nvSpPr>
          <p:cNvPr id="48136" name="Rectangle 12">
            <a:extLst>
              <a:ext uri="{FF2B5EF4-FFF2-40B4-BE49-F238E27FC236}">
                <a16:creationId xmlns:a16="http://schemas.microsoft.com/office/drawing/2014/main" id="{8D205EEC-617E-4A75-B759-3F5746D3F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5410200"/>
            <a:ext cx="25908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/>
              <a:t> many intra-module calls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few inter-module calls</a:t>
            </a:r>
          </a:p>
          <a:p>
            <a:pPr eaLnBrk="1" hangingPunct="1">
              <a:buFontTx/>
              <a:buChar char="•"/>
            </a:pPr>
            <a:r>
              <a:rPr lang="en-US" altLang="en-US" sz="1400"/>
              <a:t> typical for library software</a:t>
            </a:r>
          </a:p>
        </p:txBody>
      </p:sp>
      <p:sp>
        <p:nvSpPr>
          <p:cNvPr id="48137" name="Rectangle 16">
            <a:extLst>
              <a:ext uri="{FF2B5EF4-FFF2-40B4-BE49-F238E27FC236}">
                <a16:creationId xmlns:a16="http://schemas.microsoft.com/office/drawing/2014/main" id="{4746D509-2014-4C77-8B5D-E0FAEB641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133600"/>
            <a:ext cx="16335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Modular system</a:t>
            </a:r>
          </a:p>
        </p:txBody>
      </p:sp>
      <p:sp>
        <p:nvSpPr>
          <p:cNvPr id="48138" name="Rectangle 17">
            <a:extLst>
              <a:ext uri="{FF2B5EF4-FFF2-40B4-BE49-F238E27FC236}">
                <a16:creationId xmlns:a16="http://schemas.microsoft.com/office/drawing/2014/main" id="{5B44053B-2401-4E3A-8589-A79B8155B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888" y="2133600"/>
            <a:ext cx="1814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Monolithic system</a:t>
            </a:r>
          </a:p>
        </p:txBody>
      </p:sp>
      <p:sp>
        <p:nvSpPr>
          <p:cNvPr id="48139" name="Rectangle 18">
            <a:extLst>
              <a:ext uri="{FF2B5EF4-FFF2-40B4-BE49-F238E27FC236}">
                <a16:creationId xmlns:a16="http://schemas.microsoft.com/office/drawing/2014/main" id="{F3CD5593-49B7-4005-864A-EF2F7263B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133600"/>
            <a:ext cx="18732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Decoupled system</a:t>
            </a:r>
          </a:p>
        </p:txBody>
      </p:sp>
      <p:pic>
        <p:nvPicPr>
          <p:cNvPr id="48140" name="Picture 11">
            <a:extLst>
              <a:ext uri="{FF2B5EF4-FFF2-40B4-BE49-F238E27FC236}">
                <a16:creationId xmlns:a16="http://schemas.microsoft.com/office/drawing/2014/main" id="{825FDD98-A7CE-4B81-8F5E-C0D8B868F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438120-C256-4465-845B-D84A549D4647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48142" name="Rectangle 18">
            <a:extLst>
              <a:ext uri="{FF2B5EF4-FFF2-40B4-BE49-F238E27FC236}">
                <a16:creationId xmlns:a16="http://schemas.microsoft.com/office/drawing/2014/main" id="{A7EF13EC-EBBC-4386-87C4-B2328C82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FC3F5-E5E6-494E-8C77-18437AF7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latin typeface="+mj-lt"/>
              </a:rPr>
              <a:t>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09A8-7FAB-4646-975A-F8E24DBB1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Visualization is the process that transforms (abstract) </a:t>
            </a:r>
            <a:r>
              <a:rPr lang="en-US" b="1">
                <a:solidFill>
                  <a:schemeClr val="tx1"/>
                </a:solidFill>
                <a:latin typeface="+mn-lt"/>
              </a:rPr>
              <a:t>data</a:t>
            </a:r>
            <a:r>
              <a:rPr lang="en-US">
                <a:solidFill>
                  <a:schemeClr val="tx1"/>
                </a:solidFill>
                <a:latin typeface="+mn-lt"/>
              </a:rPr>
              <a:t> into </a:t>
            </a:r>
            <a:r>
              <a:rPr lang="en-US" b="1">
                <a:solidFill>
                  <a:schemeClr val="tx1"/>
                </a:solidFill>
                <a:latin typeface="+mn-lt"/>
              </a:rPr>
              <a:t>interactive graphical representations</a:t>
            </a:r>
            <a:r>
              <a:rPr lang="en-US">
                <a:solidFill>
                  <a:schemeClr val="tx1"/>
                </a:solidFill>
                <a:latin typeface="+mn-lt"/>
              </a:rPr>
              <a:t> for the purpose of </a:t>
            </a:r>
            <a:r>
              <a:rPr lang="en-US" b="1">
                <a:solidFill>
                  <a:schemeClr val="tx1"/>
                </a:solidFill>
                <a:latin typeface="+mn-lt"/>
              </a:rPr>
              <a:t>exploration, conﬁrmation, or presentation</a:t>
            </a:r>
            <a:r>
              <a:rPr lang="en-US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A04052E-4EC9-493E-B0D5-4729252F8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08038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1">
            <a:extLst>
              <a:ext uri="{FF2B5EF4-FFF2-40B4-BE49-F238E27FC236}">
                <a16:creationId xmlns:a16="http://schemas.microsoft.com/office/drawing/2014/main" id="{5294E23D-509D-434E-BF95-5DB8207F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1FB310-365F-48DD-BFFC-C86DAB3C13CC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49155" name="Rectangle 18">
            <a:extLst>
              <a:ext uri="{FF2B5EF4-FFF2-40B4-BE49-F238E27FC236}">
                <a16:creationId xmlns:a16="http://schemas.microsoft.com/office/drawing/2014/main" id="{219A15FA-CFF0-4E04-8C94-A436A5E95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49156" name="Rectangle 6">
            <a:extLst>
              <a:ext uri="{FF2B5EF4-FFF2-40B4-BE49-F238E27FC236}">
                <a16:creationId xmlns:a16="http://schemas.microsoft.com/office/drawing/2014/main" id="{52E01F79-C671-49B2-928C-5CD4928683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Hierarchically bundled edges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49157" name="Rectangle 14">
            <a:extLst>
              <a:ext uri="{FF2B5EF4-FFF2-40B4-BE49-F238E27FC236}">
                <a16:creationId xmlns:a16="http://schemas.microsoft.com/office/drawing/2014/main" id="{98E2254D-55EF-466B-A10B-67145A029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6545262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if associations are correlated with structure, HEBs shows this clearly!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images are intuitive for most users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edge </a:t>
            </a:r>
            <a:r>
              <a:rPr lang="en-US" altLang="en-US" sz="1600">
                <a:solidFill>
                  <a:srgbClr val="7575D1"/>
                </a:solidFill>
              </a:rPr>
              <a:t>overlaps </a:t>
            </a:r>
            <a:r>
              <a:rPr lang="en-US" altLang="en-US" sz="1600"/>
              <a:t>instead of edge </a:t>
            </a:r>
            <a:r>
              <a:rPr lang="en-US" altLang="en-US" sz="1600">
                <a:solidFill>
                  <a:srgbClr val="7575D1"/>
                </a:solidFill>
              </a:rPr>
              <a:t>crossings</a:t>
            </a:r>
            <a:r>
              <a:rPr lang="en-US" altLang="en-US" sz="1600"/>
              <a:t>!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overlaps communicate information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easy to visually follow a bundle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built-in scalability (bundling = free aggregation)</a:t>
            </a:r>
          </a:p>
        </p:txBody>
      </p:sp>
      <p:pic>
        <p:nvPicPr>
          <p:cNvPr id="49158" name="Picture 10">
            <a:extLst>
              <a:ext uri="{FF2B5EF4-FFF2-40B4-BE49-F238E27FC236}">
                <a16:creationId xmlns:a16="http://schemas.microsoft.com/office/drawing/2014/main" id="{E417CB08-DEFA-4669-83CF-15070BC64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489200"/>
            <a:ext cx="3810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Rectangle 11">
            <a:extLst>
              <a:ext uri="{FF2B5EF4-FFF2-40B4-BE49-F238E27FC236}">
                <a16:creationId xmlns:a16="http://schemas.microsoft.com/office/drawing/2014/main" id="{3BDBFD22-301B-4530-B50F-38F0F5E77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38" y="2438400"/>
            <a:ext cx="15541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Enhancements</a:t>
            </a:r>
          </a:p>
        </p:txBody>
      </p:sp>
      <p:sp>
        <p:nvSpPr>
          <p:cNvPr id="49160" name="Rectangle 12">
            <a:extLst>
              <a:ext uri="{FF2B5EF4-FFF2-40B4-BE49-F238E27FC236}">
                <a16:creationId xmlns:a16="http://schemas.microsoft.com/office/drawing/2014/main" id="{E52B5F0D-429E-4604-8460-910AF276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2819401"/>
            <a:ext cx="3840163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node and edge color coding</a:t>
            </a:r>
            <a:br>
              <a:rPr lang="en-US" altLang="en-US" sz="1400"/>
            </a:br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edge alpha blending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saturated = high density = many edges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transparent = low density = few edges</a:t>
            </a:r>
            <a:br>
              <a:rPr lang="en-US" altLang="en-US" sz="1400"/>
            </a:br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aggregation and navigation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collapse and expand nodes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replace multiple edges by single one</a:t>
            </a:r>
            <a:br>
              <a:rPr lang="en-US" altLang="en-US" sz="1400"/>
            </a:br>
            <a:r>
              <a:rPr lang="en-US" altLang="en-US" sz="1400"/>
              <a:t>  (like in NodeTrix, see lecture 1)</a:t>
            </a:r>
            <a:br>
              <a:rPr lang="en-US" altLang="en-US" sz="1400"/>
            </a:br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shaded hierarchy cushions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emphasize structure</a:t>
            </a:r>
          </a:p>
        </p:txBody>
      </p:sp>
      <p:sp>
        <p:nvSpPr>
          <p:cNvPr id="49161" name="Rectangle 13">
            <a:extLst>
              <a:ext uri="{FF2B5EF4-FFF2-40B4-BE49-F238E27FC236}">
                <a16:creationId xmlns:a16="http://schemas.microsoft.com/office/drawing/2014/main" id="{E41B603D-DC83-4C72-A11C-741BAA0D4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400801"/>
            <a:ext cx="4248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Image generated with SolidSX tool (www.solidsourceit.com) </a:t>
            </a:r>
          </a:p>
        </p:txBody>
      </p:sp>
      <p:sp>
        <p:nvSpPr>
          <p:cNvPr id="49162" name="Rectangle 14">
            <a:extLst>
              <a:ext uri="{FF2B5EF4-FFF2-40B4-BE49-F238E27FC236}">
                <a16:creationId xmlns:a16="http://schemas.microsoft.com/office/drawing/2014/main" id="{71341094-20CC-4DCC-8FE9-16860DAB7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4" y="2209801"/>
            <a:ext cx="2941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7575D1"/>
                </a:solidFill>
              </a:rPr>
              <a:t>Structure and associations of C# system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1">
            <a:extLst>
              <a:ext uri="{FF2B5EF4-FFF2-40B4-BE49-F238E27FC236}">
                <a16:creationId xmlns:a16="http://schemas.microsoft.com/office/drawing/2014/main" id="{E387B96F-8390-42A9-9CAA-9526BB35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329A7D-146D-4749-924D-DAB50B2D7AE1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0179" name="Rectangle 18">
            <a:extLst>
              <a:ext uri="{FF2B5EF4-FFF2-40B4-BE49-F238E27FC236}">
                <a16:creationId xmlns:a16="http://schemas.microsoft.com/office/drawing/2014/main" id="{69A95C2B-2B4D-4EB0-BFC3-50A659F3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pic>
        <p:nvPicPr>
          <p:cNvPr id="50180" name="Picture 8">
            <a:extLst>
              <a:ext uri="{FF2B5EF4-FFF2-40B4-BE49-F238E27FC236}">
                <a16:creationId xmlns:a16="http://schemas.microsoft.com/office/drawing/2014/main" id="{BAADCDAB-DBE3-4EF3-A577-D6122583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4" y="2847976"/>
            <a:ext cx="9094787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6">
            <a:extLst>
              <a:ext uri="{FF2B5EF4-FFF2-40B4-BE49-F238E27FC236}">
                <a16:creationId xmlns:a16="http://schemas.microsoft.com/office/drawing/2014/main" id="{ECD4A11E-B300-44F9-83C9-6CD22E79A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Hierarchically bundled edges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50182" name="Rectangle 14">
            <a:extLst>
              <a:ext uri="{FF2B5EF4-FFF2-40B4-BE49-F238E27FC236}">
                <a16:creationId xmlns:a16="http://schemas.microsoft.com/office/drawing/2014/main" id="{EF422F3A-1B5E-4346-8240-A5FB53CA5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0"/>
            <a:ext cx="775032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Bundling strength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vary spline fitting factor </a:t>
            </a:r>
            <a:r>
              <a:rPr lang="en-US" altLang="en-US" sz="1600" i="1">
                <a:latin typeface="Symbol" panose="05050102010706020507" pitchFamily="18" charset="2"/>
              </a:rPr>
              <a:t>b </a:t>
            </a:r>
            <a:r>
              <a:rPr lang="en-US" altLang="en-US" sz="1600"/>
              <a:t>to tree layout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continuous scale from straight lines to tight+compact bundles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trade-off between crossings and overlaps (overlaps are good, crossings are bad..)</a:t>
            </a:r>
            <a:endParaRPr lang="en-US" altLang="en-US"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1">
            <a:extLst>
              <a:ext uri="{FF2B5EF4-FFF2-40B4-BE49-F238E27FC236}">
                <a16:creationId xmlns:a16="http://schemas.microsoft.com/office/drawing/2014/main" id="{9AA25931-8F3C-4CB1-A782-B35B906F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9CEB1-FBEB-4026-99A9-A31395699D25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1203" name="Rectangle 18">
            <a:extLst>
              <a:ext uri="{FF2B5EF4-FFF2-40B4-BE49-F238E27FC236}">
                <a16:creationId xmlns:a16="http://schemas.microsoft.com/office/drawing/2014/main" id="{C3189275-6772-46B6-BA66-A9574D47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51204" name="Rectangle 6">
            <a:extLst>
              <a:ext uri="{FF2B5EF4-FFF2-40B4-BE49-F238E27FC236}">
                <a16:creationId xmlns:a16="http://schemas.microsoft.com/office/drawing/2014/main" id="{D23267C5-7E48-43A7-9DDB-0CEEB174BE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Hierarchically bundled edges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51205" name="Rectangle 14">
            <a:extLst>
              <a:ext uri="{FF2B5EF4-FFF2-40B4-BE49-F238E27FC236}">
                <a16:creationId xmlns:a16="http://schemas.microsoft.com/office/drawing/2014/main" id="{88953A23-863A-4E9E-A828-EF897FB82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1"/>
            <a:ext cx="76104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Layout variations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HEBs work in principle for other layouts than radial plots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however, the trees used for edge routing are easiest/best mapped on radial plots</a:t>
            </a:r>
            <a:endParaRPr lang="en-US" altLang="en-US" sz="1400"/>
          </a:p>
        </p:txBody>
      </p:sp>
      <p:pic>
        <p:nvPicPr>
          <p:cNvPr id="51206" name="Picture 7">
            <a:extLst>
              <a:ext uri="{FF2B5EF4-FFF2-40B4-BE49-F238E27FC236}">
                <a16:creationId xmlns:a16="http://schemas.microsoft.com/office/drawing/2014/main" id="{AC26489D-7546-4D8E-B162-78BFE13AC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70114"/>
            <a:ext cx="2984500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1">
            <a:extLst>
              <a:ext uri="{FF2B5EF4-FFF2-40B4-BE49-F238E27FC236}">
                <a16:creationId xmlns:a16="http://schemas.microsoft.com/office/drawing/2014/main" id="{9C7A7AEA-E340-456D-BBE7-F6C35293C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144713"/>
            <a:ext cx="28321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Rectangle 12">
            <a:extLst>
              <a:ext uri="{FF2B5EF4-FFF2-40B4-BE49-F238E27FC236}">
                <a16:creationId xmlns:a16="http://schemas.microsoft.com/office/drawing/2014/main" id="{F884129F-4F99-465A-B7C5-98EAC8FDD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8" y="5181600"/>
            <a:ext cx="18843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squarified treemap</a:t>
            </a:r>
          </a:p>
        </p:txBody>
      </p:sp>
      <p:sp>
        <p:nvSpPr>
          <p:cNvPr id="51209" name="Rectangle 13">
            <a:extLst>
              <a:ext uri="{FF2B5EF4-FFF2-40B4-BE49-F238E27FC236}">
                <a16:creationId xmlns:a16="http://schemas.microsoft.com/office/drawing/2014/main" id="{2E6DD3D3-FF70-48B3-8EFE-D77F3D64D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4" y="5181600"/>
            <a:ext cx="14049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bubble layout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6">
            <a:extLst>
              <a:ext uri="{FF2B5EF4-FFF2-40B4-BE49-F238E27FC236}">
                <a16:creationId xmlns:a16="http://schemas.microsoft.com/office/drawing/2014/main" id="{A5E77DC9-83C1-42A9-8674-5A8F79EA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1" y="1219200"/>
            <a:ext cx="6037263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Rectangle 6">
            <a:extLst>
              <a:ext uri="{FF2B5EF4-FFF2-40B4-BE49-F238E27FC236}">
                <a16:creationId xmlns:a16="http://schemas.microsoft.com/office/drawing/2014/main" id="{9B0F8D29-4D6D-4479-8CAB-C348740729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Multiple views (again)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52227" name="Rectangle 14">
            <a:extLst>
              <a:ext uri="{FF2B5EF4-FFF2-40B4-BE49-F238E27FC236}">
                <a16:creationId xmlns:a16="http://schemas.microsoft.com/office/drawing/2014/main" id="{E5380A09-2C4E-4F2A-9B97-B98E79FCA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0"/>
            <a:ext cx="33448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SolidSX tool </a:t>
            </a:r>
            <a:r>
              <a:rPr lang="en-US" altLang="en-US" sz="1400">
                <a:solidFill>
                  <a:srgbClr val="7575D1"/>
                </a:solidFill>
              </a:rPr>
              <a:t>(</a:t>
            </a:r>
            <a:r>
              <a:rPr lang="en-US" altLang="en-US" sz="1400">
                <a:solidFill>
                  <a:srgbClr val="7575D1"/>
                </a:solidFill>
                <a:hlinkClick r:id="rId3"/>
              </a:rPr>
              <a:t>www.solidsourceit.com</a:t>
            </a:r>
            <a:r>
              <a:rPr lang="en-US" altLang="en-US" sz="1400">
                <a:solidFill>
                  <a:srgbClr val="7575D1"/>
                </a:solidFill>
              </a:rPr>
              <a:t>)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6991BE03-EC75-4191-A2CE-AA8E99C4C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317750"/>
            <a:ext cx="1219200" cy="228600"/>
          </a:xfrm>
          <a:prstGeom prst="wedgeRectCallout">
            <a:avLst>
              <a:gd name="adj1" fmla="val -81338"/>
              <a:gd name="adj2" fmla="val -19059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Treemap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1417F072-1C74-4D10-8B8F-DE2AD4831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4832350"/>
            <a:ext cx="1219200" cy="228600"/>
          </a:xfrm>
          <a:prstGeom prst="wedgeRectCallout">
            <a:avLst>
              <a:gd name="adj1" fmla="val -81338"/>
              <a:gd name="adj2" fmla="val -19059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HEB view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E4DA5644-08F6-4788-BF24-107351828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241550"/>
            <a:ext cx="1219200" cy="228600"/>
          </a:xfrm>
          <a:prstGeom prst="wedgeRectCallout">
            <a:avLst>
              <a:gd name="adj1" fmla="val 86171"/>
              <a:gd name="adj2" fmla="val -126782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Tree browser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9A6324B4-8251-4235-B56B-69964B07C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832350"/>
            <a:ext cx="1219200" cy="228600"/>
          </a:xfrm>
          <a:prstGeom prst="wedgeRectCallout">
            <a:avLst>
              <a:gd name="adj1" fmla="val 86171"/>
              <a:gd name="adj2" fmla="val -126782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Table lens</a:t>
            </a:r>
          </a:p>
        </p:txBody>
      </p:sp>
      <p:pic>
        <p:nvPicPr>
          <p:cNvPr id="52232" name="Picture 11">
            <a:extLst>
              <a:ext uri="{FF2B5EF4-FFF2-40B4-BE49-F238E27FC236}">
                <a16:creationId xmlns:a16="http://schemas.microsoft.com/office/drawing/2014/main" id="{7420F90B-CFE3-49A5-9674-F45CBFD4C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2E5A5F-97FC-4292-9208-84AA8ED9897B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2234" name="Rectangle 18">
            <a:extLst>
              <a:ext uri="{FF2B5EF4-FFF2-40B4-BE49-F238E27FC236}">
                <a16:creationId xmlns:a16="http://schemas.microsoft.com/office/drawing/2014/main" id="{F15856BA-B104-426D-AC18-AB28DBDE0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pic>
        <p:nvPicPr>
          <p:cNvPr id="52235" name="Picture 16">
            <a:extLst>
              <a:ext uri="{FF2B5EF4-FFF2-40B4-BE49-F238E27FC236}">
                <a16:creationId xmlns:a16="http://schemas.microsoft.com/office/drawing/2014/main" id="{38FA4262-0999-45E5-9CE3-8AF9E6232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6" y="76200"/>
            <a:ext cx="23590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C35342AC-01E7-46E7-8BAD-D85E898DC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33400"/>
            <a:ext cx="1219200" cy="228600"/>
          </a:xfrm>
          <a:prstGeom prst="wedgeRectCallout">
            <a:avLst>
              <a:gd name="adj1" fmla="val 69278"/>
              <a:gd name="adj2" fmla="val 162236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Code view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6">
            <a:extLst>
              <a:ext uri="{FF2B5EF4-FFF2-40B4-BE49-F238E27FC236}">
                <a16:creationId xmlns:a16="http://schemas.microsoft.com/office/drawing/2014/main" id="{37B81E15-4611-405C-A7D3-41CD8E641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HEB limitations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53250" name="Rectangle 14">
            <a:extLst>
              <a:ext uri="{FF2B5EF4-FFF2-40B4-BE49-F238E27FC236}">
                <a16:creationId xmlns:a16="http://schemas.microsoft.com/office/drawing/2014/main" id="{0545B7FD-94FF-4806-9457-0340FFBD1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1"/>
            <a:ext cx="4283417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HEB is perfect for compound digraphs, or.. ? 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weak or missing hierarchy data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clutter is still a problem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overlapping bundles of different types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very large datasets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how to visually </a:t>
            </a:r>
            <a:r>
              <a:rPr lang="en-US" altLang="en-US" sz="1600" i="1"/>
              <a:t>follow</a:t>
            </a:r>
            <a:r>
              <a:rPr lang="en-US" altLang="en-US" sz="1600"/>
              <a:t> a bundle?</a:t>
            </a:r>
          </a:p>
        </p:txBody>
      </p:sp>
      <p:grpSp>
        <p:nvGrpSpPr>
          <p:cNvPr id="53251" name="Group 3">
            <a:extLst>
              <a:ext uri="{FF2B5EF4-FFF2-40B4-BE49-F238E27FC236}">
                <a16:creationId xmlns:a16="http://schemas.microsoft.com/office/drawing/2014/main" id="{71C38019-ECAA-4074-931D-83F6C5575A60}"/>
              </a:ext>
            </a:extLst>
          </p:cNvPr>
          <p:cNvGrpSpPr>
            <a:grpSpLocks/>
          </p:cNvGrpSpPr>
          <p:nvPr/>
        </p:nvGrpSpPr>
        <p:grpSpPr bwMode="auto">
          <a:xfrm>
            <a:off x="4665664" y="2590800"/>
            <a:ext cx="2784475" cy="3276600"/>
            <a:chOff x="3600" y="1152"/>
            <a:chExt cx="2448" cy="2880"/>
          </a:xfrm>
        </p:grpSpPr>
        <p:pic>
          <p:nvPicPr>
            <p:cNvPr id="53261" name="Picture 4">
              <a:extLst>
                <a:ext uri="{FF2B5EF4-FFF2-40B4-BE49-F238E27FC236}">
                  <a16:creationId xmlns:a16="http://schemas.microsoft.com/office/drawing/2014/main" id="{B33670B6-048E-45D4-8CB9-E3C02B26F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5" y="1387"/>
              <a:ext cx="2304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3262" name="Rectangle 5">
              <a:extLst>
                <a:ext uri="{FF2B5EF4-FFF2-40B4-BE49-F238E27FC236}">
                  <a16:creationId xmlns:a16="http://schemas.microsoft.com/office/drawing/2014/main" id="{641C9DE4-4897-43E6-8D4A-D2627C38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1152"/>
              <a:ext cx="432" cy="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3263" name="Rectangle 6">
              <a:extLst>
                <a:ext uri="{FF2B5EF4-FFF2-40B4-BE49-F238E27FC236}">
                  <a16:creationId xmlns:a16="http://schemas.microsoft.com/office/drawing/2014/main" id="{7A7CB6E3-C5C6-4366-AB1C-AC8556812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437"/>
              <a:ext cx="144" cy="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3264" name="Rectangle 7">
              <a:extLst>
                <a:ext uri="{FF2B5EF4-FFF2-40B4-BE49-F238E27FC236}">
                  <a16:creationId xmlns:a16="http://schemas.microsoft.com/office/drawing/2014/main" id="{924DC3D7-8582-41B3-91CC-F23C6F187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1152"/>
              <a:ext cx="432" cy="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3265" name="Rectangle 8">
              <a:extLst>
                <a:ext uri="{FF2B5EF4-FFF2-40B4-BE49-F238E27FC236}">
                  <a16:creationId xmlns:a16="http://schemas.microsoft.com/office/drawing/2014/main" id="{B8CABC97-E8E5-40F4-86D6-09D03037D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597"/>
              <a:ext cx="432" cy="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672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pic>
        <p:nvPicPr>
          <p:cNvPr id="53252" name="Picture 3">
            <a:extLst>
              <a:ext uri="{FF2B5EF4-FFF2-40B4-BE49-F238E27FC236}">
                <a16:creationId xmlns:a16="http://schemas.microsoft.com/office/drawing/2014/main" id="{3EF3615D-D45E-4B32-920D-C0A647F82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6" y="2743200"/>
            <a:ext cx="28035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3253" name="Picture 11">
            <a:extLst>
              <a:ext uri="{FF2B5EF4-FFF2-40B4-BE49-F238E27FC236}">
                <a16:creationId xmlns:a16="http://schemas.microsoft.com/office/drawing/2014/main" id="{6630E12A-885D-4DAA-AB22-7D618CF1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C9E8132-E58F-42DC-BF4B-D856F04205A0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3255" name="Rectangle 18">
            <a:extLst>
              <a:ext uri="{FF2B5EF4-FFF2-40B4-BE49-F238E27FC236}">
                <a16:creationId xmlns:a16="http://schemas.microsoft.com/office/drawing/2014/main" id="{C15BABCF-6E3F-40D7-9DBC-827552A8A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53256" name="Rectangle 18">
            <a:extLst>
              <a:ext uri="{FF2B5EF4-FFF2-40B4-BE49-F238E27FC236}">
                <a16:creationId xmlns:a16="http://schemas.microsoft.com/office/drawing/2014/main" id="{09D7CCE3-734D-4262-8F61-F75FD4387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463" y="5486401"/>
            <a:ext cx="1401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weak hierarchy</a:t>
            </a:r>
          </a:p>
        </p:txBody>
      </p:sp>
      <p:sp>
        <p:nvSpPr>
          <p:cNvPr id="53257" name="Rectangle 19">
            <a:extLst>
              <a:ext uri="{FF2B5EF4-FFF2-40B4-BE49-F238E27FC236}">
                <a16:creationId xmlns:a16="http://schemas.microsoft.com/office/drawing/2014/main" id="{76E4A099-71B9-4439-BCBA-D22582176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6" y="5486401"/>
            <a:ext cx="1731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overlap ambiguities</a:t>
            </a:r>
          </a:p>
        </p:txBody>
      </p:sp>
      <p:pic>
        <p:nvPicPr>
          <p:cNvPr id="53258" name="Picture 2" descr="C:\Users\Hessel\Desktop\firefox-nc-all.png">
            <a:extLst>
              <a:ext uri="{FF2B5EF4-FFF2-40B4-BE49-F238E27FC236}">
                <a16:creationId xmlns:a16="http://schemas.microsoft.com/office/drawing/2014/main" id="{C8E50CC9-EF84-4F5D-95CB-73BD8E1C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878138"/>
            <a:ext cx="26400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9" name="Rectangle 21">
            <a:extLst>
              <a:ext uri="{FF2B5EF4-FFF2-40B4-BE49-F238E27FC236}">
                <a16:creationId xmlns:a16="http://schemas.microsoft.com/office/drawing/2014/main" id="{01FCFBE9-5F19-4455-9291-4900C925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1" y="5486401"/>
            <a:ext cx="1495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very large graph</a:t>
            </a:r>
          </a:p>
        </p:txBody>
      </p:sp>
      <p:sp>
        <p:nvSpPr>
          <p:cNvPr id="53260" name="Rectangle 22">
            <a:extLst>
              <a:ext uri="{FF2B5EF4-FFF2-40B4-BE49-F238E27FC236}">
                <a16:creationId xmlns:a16="http://schemas.microsoft.com/office/drawing/2014/main" id="{565B8A67-E2C9-4BCC-8115-9EB99A211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6400801"/>
            <a:ext cx="51609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latin typeface="Calibri" panose="020F0502020204030204" pitchFamily="34" charset="0"/>
              </a:rPr>
              <a:t>Large graph: Mozilla Firefox calls, 1.479.817 LOC, 102.969 nodes, 809.272 edges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1">
            <a:extLst>
              <a:ext uri="{FF2B5EF4-FFF2-40B4-BE49-F238E27FC236}">
                <a16:creationId xmlns:a16="http://schemas.microsoft.com/office/drawing/2014/main" id="{05D77F05-A5C9-4124-A2E2-62BDD8E2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E825F2-005D-411D-BEB8-10CFAD04CB34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4275" name="Rectangle 18">
            <a:extLst>
              <a:ext uri="{FF2B5EF4-FFF2-40B4-BE49-F238E27FC236}">
                <a16:creationId xmlns:a16="http://schemas.microsoft.com/office/drawing/2014/main" id="{86F2C272-C4F4-44AE-8B28-BE43B426D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54276" name="Rectangle 6">
            <a:extLst>
              <a:ext uri="{FF2B5EF4-FFF2-40B4-BE49-F238E27FC236}">
                <a16:creationId xmlns:a16="http://schemas.microsoft.com/office/drawing/2014/main" id="{95EB9491-D6F2-418D-9944-D8D9558C3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Multiscale HEB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54277" name="Rectangle 14">
            <a:extLst>
              <a:ext uri="{FF2B5EF4-FFF2-40B4-BE49-F238E27FC236}">
                <a16:creationId xmlns:a16="http://schemas.microsoft.com/office/drawing/2014/main" id="{17E3F50A-D259-4933-9E4C-E32B18873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50657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Image-based edge bundles (IBEB)</a:t>
            </a:r>
            <a:r>
              <a:rPr lang="en-US" altLang="en-US" sz="1600"/>
              <a:t> </a:t>
            </a:r>
            <a:r>
              <a:rPr lang="en-US" altLang="en-US" sz="1400"/>
              <a:t>[Telea and Ersoy </a:t>
            </a:r>
            <a:r>
              <a:rPr lang="ja-JP" altLang="en-US" sz="1400"/>
              <a:t>‘</a:t>
            </a:r>
            <a:r>
              <a:rPr lang="en-US" altLang="ja-JP" sz="1400"/>
              <a:t>10]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cluster similar edges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splat edges into a continuous density field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threshold field to get cluster shapes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render shapes with generalized shaded cushions</a:t>
            </a:r>
          </a:p>
        </p:txBody>
      </p:sp>
      <p:pic>
        <p:nvPicPr>
          <p:cNvPr id="54278" name="Picture 3">
            <a:extLst>
              <a:ext uri="{FF2B5EF4-FFF2-40B4-BE49-F238E27FC236}">
                <a16:creationId xmlns:a16="http://schemas.microsoft.com/office/drawing/2014/main" id="{C29D90A9-1283-4D60-ABA1-F2F079E7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3201"/>
            <a:ext cx="8305800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Up Arrow Callout 11">
            <a:extLst>
              <a:ext uri="{FF2B5EF4-FFF2-40B4-BE49-F238E27FC236}">
                <a16:creationId xmlns:a16="http://schemas.microsoft.com/office/drawing/2014/main" id="{AEE93AB1-5A89-41A3-BA1E-261323413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338" y="4298950"/>
            <a:ext cx="838200" cy="685800"/>
          </a:xfrm>
          <a:prstGeom prst="upArrowCallout">
            <a:avLst>
              <a:gd name="adj1" fmla="val 24999"/>
              <a:gd name="adj2" fmla="val 24999"/>
              <a:gd name="adj3" fmla="val 25000"/>
              <a:gd name="adj4" fmla="val 6497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87BDF851-5EB1-4181-8A67-AD9F7BA40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338" y="4298950"/>
            <a:ext cx="838200" cy="685800"/>
          </a:xfrm>
          <a:prstGeom prst="upArrowCallout">
            <a:avLst>
              <a:gd name="adj1" fmla="val 24999"/>
              <a:gd name="adj2" fmla="val 24999"/>
              <a:gd name="adj3" fmla="val 25000"/>
              <a:gd name="adj4" fmla="val 6497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4" name="Up Arrow Callout 13">
            <a:extLst>
              <a:ext uri="{FF2B5EF4-FFF2-40B4-BE49-F238E27FC236}">
                <a16:creationId xmlns:a16="http://schemas.microsoft.com/office/drawing/2014/main" id="{EEEDCB1D-F721-42ED-B7DF-F9F1E9255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338" y="4298950"/>
            <a:ext cx="838200" cy="685800"/>
          </a:xfrm>
          <a:prstGeom prst="upArrowCallout">
            <a:avLst>
              <a:gd name="adj1" fmla="val 24999"/>
              <a:gd name="adj2" fmla="val 24999"/>
              <a:gd name="adj3" fmla="val 25000"/>
              <a:gd name="adj4" fmla="val 6497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5" name="Up Arrow Callout 14">
            <a:extLst>
              <a:ext uri="{FF2B5EF4-FFF2-40B4-BE49-F238E27FC236}">
                <a16:creationId xmlns:a16="http://schemas.microsoft.com/office/drawing/2014/main" id="{500FAE4B-1474-4E7F-9262-746FCB861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338" y="4298950"/>
            <a:ext cx="838200" cy="685800"/>
          </a:xfrm>
          <a:prstGeom prst="upArrowCallout">
            <a:avLst>
              <a:gd name="adj1" fmla="val 24999"/>
              <a:gd name="adj2" fmla="val 24999"/>
              <a:gd name="adj3" fmla="val 25000"/>
              <a:gd name="adj4" fmla="val 6497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4283" name="Rectangle 15">
            <a:extLst>
              <a:ext uri="{FF2B5EF4-FFF2-40B4-BE49-F238E27FC236}">
                <a16:creationId xmlns:a16="http://schemas.microsoft.com/office/drawing/2014/main" id="{A5ED7BB6-DC75-49A1-9194-433B2A477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889" y="4484689"/>
            <a:ext cx="663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/>
              <a:t>graph</a:t>
            </a:r>
          </a:p>
          <a:p>
            <a:pPr algn="ctr" eaLnBrk="1" hangingPunct="1"/>
            <a:r>
              <a:rPr lang="en-US" altLang="en-US" sz="1400"/>
              <a:t>layout</a:t>
            </a:r>
          </a:p>
        </p:txBody>
      </p:sp>
      <p:sp>
        <p:nvSpPr>
          <p:cNvPr id="54284" name="Rectangle 16">
            <a:extLst>
              <a:ext uri="{FF2B5EF4-FFF2-40B4-BE49-F238E27FC236}">
                <a16:creationId xmlns:a16="http://schemas.microsoft.com/office/drawing/2014/main" id="{9050C689-1C52-4E9A-BB62-AD5F89C1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63" y="4487864"/>
            <a:ext cx="952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/>
              <a:t>data</a:t>
            </a:r>
          </a:p>
          <a:p>
            <a:pPr algn="ctr" eaLnBrk="1" hangingPunct="1"/>
            <a:r>
              <a:rPr lang="en-US" altLang="en-US" sz="1400"/>
              <a:t>clustering</a:t>
            </a:r>
          </a:p>
        </p:txBody>
      </p:sp>
      <p:sp>
        <p:nvSpPr>
          <p:cNvPr id="54285" name="Rectangle 17">
            <a:extLst>
              <a:ext uri="{FF2B5EF4-FFF2-40B4-BE49-F238E27FC236}">
                <a16:creationId xmlns:a16="http://schemas.microsoft.com/office/drawing/2014/main" id="{306691F7-089F-41F4-809A-39CBC0BF5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86276"/>
            <a:ext cx="763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/>
              <a:t>image</a:t>
            </a:r>
          </a:p>
          <a:p>
            <a:pPr algn="ctr" eaLnBrk="1" hangingPunct="1"/>
            <a:r>
              <a:rPr lang="en-US" altLang="en-US" sz="1400"/>
              <a:t>filtering</a:t>
            </a:r>
          </a:p>
        </p:txBody>
      </p:sp>
      <p:sp>
        <p:nvSpPr>
          <p:cNvPr id="54286" name="Rectangle 18">
            <a:extLst>
              <a:ext uri="{FF2B5EF4-FFF2-40B4-BE49-F238E27FC236}">
                <a16:creationId xmlns:a16="http://schemas.microsoft.com/office/drawing/2014/main" id="{5839FF7F-5E2E-44C4-8C34-86A013B1D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200" y="4484689"/>
            <a:ext cx="7635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/>
              <a:t>image</a:t>
            </a:r>
          </a:p>
          <a:p>
            <a:pPr algn="ctr" eaLnBrk="1" hangingPunct="1"/>
            <a:r>
              <a:rPr lang="en-US" altLang="en-US" sz="1400"/>
              <a:t>filtering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60F938B-4745-4708-BE2B-C33A4EEA757A}"/>
              </a:ext>
            </a:extLst>
          </p:cNvPr>
          <p:cNvSpPr>
            <a:spLocks/>
          </p:cNvSpPr>
          <p:nvPr/>
        </p:nvSpPr>
        <p:spPr bwMode="auto">
          <a:xfrm rot="16200000">
            <a:off x="4076700" y="3956050"/>
            <a:ext cx="152400" cy="2362200"/>
          </a:xfrm>
          <a:prstGeom prst="leftBrace">
            <a:avLst>
              <a:gd name="adj1" fmla="val 8324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63516F3-102F-463D-B061-FDF1F9513B53}"/>
              </a:ext>
            </a:extLst>
          </p:cNvPr>
          <p:cNvSpPr>
            <a:spLocks/>
          </p:cNvSpPr>
          <p:nvPr/>
        </p:nvSpPr>
        <p:spPr bwMode="auto">
          <a:xfrm rot="16200000">
            <a:off x="7107238" y="3956050"/>
            <a:ext cx="152400" cy="2362200"/>
          </a:xfrm>
          <a:prstGeom prst="leftBrace">
            <a:avLst>
              <a:gd name="adj1" fmla="val 8324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/>
          </a:p>
        </p:txBody>
      </p:sp>
      <p:sp>
        <p:nvSpPr>
          <p:cNvPr id="54289" name="Rectangle 22">
            <a:extLst>
              <a:ext uri="{FF2B5EF4-FFF2-40B4-BE49-F238E27FC236}">
                <a16:creationId xmlns:a16="http://schemas.microsoft.com/office/drawing/2014/main" id="{3B31DBE9-13FC-450D-8AE0-8D9AC40A0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213351"/>
            <a:ext cx="750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SciVis</a:t>
            </a:r>
          </a:p>
        </p:txBody>
      </p:sp>
      <p:sp>
        <p:nvSpPr>
          <p:cNvPr id="54290" name="Rectangle 23">
            <a:extLst>
              <a:ext uri="{FF2B5EF4-FFF2-40B4-BE49-F238E27FC236}">
                <a16:creationId xmlns:a16="http://schemas.microsoft.com/office/drawing/2014/main" id="{DAC227BE-E4A3-448D-AE42-EBB32459D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4" y="5213351"/>
            <a:ext cx="808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InfoVis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822DF2-7F1B-482D-87EA-4EA247F26D60}"/>
              </a:ext>
            </a:extLst>
          </p:cNvPr>
          <p:cNvSpPr/>
          <p:nvPr/>
        </p:nvSpPr>
        <p:spPr>
          <a:xfrm>
            <a:off x="2590801" y="2743200"/>
            <a:ext cx="3006725" cy="3100388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751CB3-FBA2-4A79-A8D4-B2ADC42772BA}"/>
              </a:ext>
            </a:extLst>
          </p:cNvPr>
          <p:cNvSpPr/>
          <p:nvPr/>
        </p:nvSpPr>
        <p:spPr>
          <a:xfrm>
            <a:off x="5665789" y="2743200"/>
            <a:ext cx="3005137" cy="3100388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4293" name="Rectangle 26">
            <a:extLst>
              <a:ext uri="{FF2B5EF4-FFF2-40B4-BE49-F238E27FC236}">
                <a16:creationId xmlns:a16="http://schemas.microsoft.com/office/drawing/2014/main" id="{5FC4050A-3E04-4917-BB79-BA9F12883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088" y="5562601"/>
            <a:ext cx="11033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i="1">
                <a:solidFill>
                  <a:srgbClr val="7575D1"/>
                </a:solidFill>
              </a:rPr>
              <a:t>discrete data</a:t>
            </a:r>
            <a:endParaRPr lang="en-US" altLang="en-US" sz="1200" i="1"/>
          </a:p>
        </p:txBody>
      </p:sp>
      <p:sp>
        <p:nvSpPr>
          <p:cNvPr id="54294" name="Rectangle 27">
            <a:extLst>
              <a:ext uri="{FF2B5EF4-FFF2-40B4-BE49-F238E27FC236}">
                <a16:creationId xmlns:a16="http://schemas.microsoft.com/office/drawing/2014/main" id="{9493A335-A401-4FBA-86DD-655982636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562601"/>
            <a:ext cx="1309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i="1">
                <a:solidFill>
                  <a:srgbClr val="7575D1"/>
                </a:solidFill>
              </a:rPr>
              <a:t>continuous data</a:t>
            </a:r>
            <a:endParaRPr lang="en-US" altLang="en-US" sz="1200"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1">
            <a:extLst>
              <a:ext uri="{FF2B5EF4-FFF2-40B4-BE49-F238E27FC236}">
                <a16:creationId xmlns:a16="http://schemas.microsoft.com/office/drawing/2014/main" id="{06D498E7-D0C9-4E78-A86F-41C47C3D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7F2432-EA50-4B15-94B9-6507B245AD80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299" name="Rectangle 18">
            <a:extLst>
              <a:ext uri="{FF2B5EF4-FFF2-40B4-BE49-F238E27FC236}">
                <a16:creationId xmlns:a16="http://schemas.microsoft.com/office/drawing/2014/main" id="{D35B7180-BD18-4020-8B07-AE24B89F0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55300" name="Rectangle 6">
            <a:extLst>
              <a:ext uri="{FF2B5EF4-FFF2-40B4-BE49-F238E27FC236}">
                <a16:creationId xmlns:a16="http://schemas.microsoft.com/office/drawing/2014/main" id="{6F8B65F3-95E3-44EA-B3D2-D5632129CC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IBEB</a:t>
            </a:r>
            <a:endParaRPr lang="en-US" altLang="en-US" sz="1400">
              <a:solidFill>
                <a:srgbClr val="000090"/>
              </a:solidFill>
            </a:endParaRPr>
          </a:p>
        </p:txBody>
      </p:sp>
      <p:pic>
        <p:nvPicPr>
          <p:cNvPr id="55301" name="Picture 9">
            <a:extLst>
              <a:ext uri="{FF2B5EF4-FFF2-40B4-BE49-F238E27FC236}">
                <a16:creationId xmlns:a16="http://schemas.microsoft.com/office/drawing/2014/main" id="{1DBC12C9-7E5E-48CC-B9DF-591BC244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4419600"/>
            <a:ext cx="29337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2" name="Rectangle 14">
            <a:extLst>
              <a:ext uri="{FF2B5EF4-FFF2-40B4-BE49-F238E27FC236}">
                <a16:creationId xmlns:a16="http://schemas.microsoft.com/office/drawing/2014/main" id="{64C96644-AF46-4E96-90E3-0E497A1CD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609600"/>
            <a:ext cx="6853237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Edge clustering</a:t>
            </a:r>
          </a:p>
          <a:p>
            <a:pPr eaLnBrk="1" hangingPunct="1"/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encode </a:t>
            </a:r>
            <a:r>
              <a:rPr lang="en-US" altLang="en-US" sz="1600" i="1">
                <a:latin typeface="Times" panose="02020603050405020304" pitchFamily="18" charset="0"/>
              </a:rPr>
              <a:t>e</a:t>
            </a:r>
            <a:r>
              <a:rPr lang="en-US" altLang="en-US" sz="1600" i="1" baseline="-25000">
                <a:latin typeface="Times" panose="02020603050405020304" pitchFamily="18" charset="0"/>
              </a:rPr>
              <a:t>i  </a:t>
            </a:r>
            <a:r>
              <a:rPr lang="en-US" altLang="en-US" sz="1600">
                <a:latin typeface="Times" panose="02020603050405020304" pitchFamily="18" charset="0"/>
              </a:rPr>
              <a:t>= {</a:t>
            </a:r>
            <a:r>
              <a:rPr lang="en-US" altLang="en-US" sz="1600" i="1">
                <a:latin typeface="Times" panose="02020603050405020304" pitchFamily="18" charset="0"/>
              </a:rPr>
              <a:t>e</a:t>
            </a:r>
            <a:r>
              <a:rPr lang="en-US" altLang="en-US" sz="1600" i="1" baseline="-25000">
                <a:latin typeface="Times" panose="02020603050405020304" pitchFamily="18" charset="0"/>
              </a:rPr>
              <a:t>ij</a:t>
            </a:r>
            <a:r>
              <a:rPr lang="en-US" altLang="en-US" sz="1600">
                <a:latin typeface="Times" panose="02020603050405020304" pitchFamily="18" charset="0"/>
              </a:rPr>
              <a:t>} = { </a:t>
            </a:r>
            <a:r>
              <a:rPr lang="en-US" altLang="en-US" sz="1600" i="1">
                <a:latin typeface="Times" panose="02020603050405020304" pitchFamily="18" charset="0"/>
              </a:rPr>
              <a:t>p</a:t>
            </a:r>
            <a:r>
              <a:rPr lang="en-US" altLang="en-US" sz="1600" i="1" baseline="-25000">
                <a:latin typeface="Times" panose="02020603050405020304" pitchFamily="18" charset="0"/>
              </a:rPr>
              <a:t>1i </a:t>
            </a:r>
            <a:r>
              <a:rPr lang="en-US" altLang="en-US" sz="1600" i="1">
                <a:latin typeface="Times" panose="02020603050405020304" pitchFamily="18" charset="0"/>
              </a:rPr>
              <a:t>, … , p</a:t>
            </a:r>
            <a:r>
              <a:rPr lang="en-US" altLang="en-US" sz="1600" i="1" baseline="-25000">
                <a:latin typeface="Times" panose="02020603050405020304" pitchFamily="18" charset="0"/>
              </a:rPr>
              <a:t>Ni </a:t>
            </a:r>
            <a:r>
              <a:rPr lang="en-US" altLang="en-US" sz="1600" i="1">
                <a:latin typeface="Times" panose="02020603050405020304" pitchFamily="18" charset="0"/>
              </a:rPr>
              <a:t>, d</a:t>
            </a:r>
            <a:r>
              <a:rPr lang="en-US" altLang="en-US" sz="1600" i="1" baseline="-25000">
                <a:latin typeface="Times" panose="02020603050405020304" pitchFamily="18" charset="0"/>
              </a:rPr>
              <a:t>1i </a:t>
            </a:r>
            <a:r>
              <a:rPr lang="en-US" altLang="en-US" sz="1600" i="1">
                <a:latin typeface="Times" panose="02020603050405020304" pitchFamily="18" charset="0"/>
              </a:rPr>
              <a:t>, …, d</a:t>
            </a:r>
            <a:r>
              <a:rPr lang="en-US" altLang="en-US" sz="1600" i="1" baseline="-25000">
                <a:latin typeface="Times" panose="02020603050405020304" pitchFamily="18" charset="0"/>
              </a:rPr>
              <a:t>Di </a:t>
            </a:r>
            <a:r>
              <a:rPr lang="en-US" altLang="en-US" sz="1600">
                <a:latin typeface="Times" panose="02020603050405020304" pitchFamily="18" charset="0"/>
              </a:rPr>
              <a:t>}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</a:t>
            </a:r>
            <a:r>
              <a:rPr lang="en-US" altLang="en-US" sz="1400" i="1">
                <a:latin typeface="Times" panose="02020603050405020304" pitchFamily="18" charset="0"/>
              </a:rPr>
              <a:t>p</a:t>
            </a:r>
            <a:r>
              <a:rPr lang="en-US" altLang="en-US" sz="1400" i="1" baseline="-25000">
                <a:latin typeface="Times" panose="02020603050405020304" pitchFamily="18" charset="0"/>
              </a:rPr>
              <a:t>ji</a:t>
            </a:r>
            <a:r>
              <a:rPr lang="en-US" altLang="en-US" sz="1400"/>
              <a:t> = </a:t>
            </a:r>
            <a:r>
              <a:rPr lang="en-US" altLang="en-US" sz="1400" i="1">
                <a:latin typeface="Times" panose="02020603050405020304" pitchFamily="18" charset="0"/>
              </a:rPr>
              <a:t>j</a:t>
            </a:r>
            <a:r>
              <a:rPr lang="en-US" altLang="en-US" sz="1400" baseline="30000"/>
              <a:t>th</a:t>
            </a:r>
            <a:r>
              <a:rPr lang="en-US" altLang="en-US" sz="1400"/>
              <a:t> point along </a:t>
            </a:r>
            <a:r>
              <a:rPr lang="en-US" altLang="en-US" sz="1400" i="1">
                <a:latin typeface="Times" panose="02020603050405020304" pitchFamily="18" charset="0"/>
              </a:rPr>
              <a:t>e</a:t>
            </a:r>
            <a:r>
              <a:rPr lang="en-US" altLang="en-US" sz="1400" i="1" baseline="-25000">
                <a:latin typeface="Times" panose="02020603050405020304" pitchFamily="18" charset="0"/>
              </a:rPr>
              <a:t>i </a:t>
            </a:r>
            <a:r>
              <a:rPr lang="en-US" altLang="en-US" sz="1400"/>
              <a:t>(use </a:t>
            </a:r>
            <a:r>
              <a:rPr lang="en-US" altLang="en-US" sz="1400" i="1">
                <a:latin typeface="Times" panose="02020603050405020304" pitchFamily="18" charset="0"/>
              </a:rPr>
              <a:t>N = </a:t>
            </a:r>
            <a:r>
              <a:rPr lang="en-US" altLang="en-US" sz="1400">
                <a:latin typeface="Times" panose="02020603050405020304" pitchFamily="18" charset="0"/>
              </a:rPr>
              <a:t>100</a:t>
            </a:r>
            <a:r>
              <a:rPr lang="en-US" altLang="en-US" sz="1400" i="1">
                <a:latin typeface="Times" panose="02020603050405020304" pitchFamily="18" charset="0"/>
              </a:rPr>
              <a:t> </a:t>
            </a:r>
            <a:r>
              <a:rPr lang="en-US" altLang="en-US" sz="1400"/>
              <a:t>points)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</a:t>
            </a:r>
            <a:r>
              <a:rPr lang="en-US" altLang="en-US" sz="1400" i="1">
                <a:latin typeface="Times" panose="02020603050405020304" pitchFamily="18" charset="0"/>
              </a:rPr>
              <a:t>d</a:t>
            </a:r>
            <a:r>
              <a:rPr lang="en-US" altLang="en-US" sz="1400" i="1" baseline="-25000">
                <a:latin typeface="Times" panose="02020603050405020304" pitchFamily="18" charset="0"/>
              </a:rPr>
              <a:t>ji</a:t>
            </a:r>
            <a:r>
              <a:rPr lang="en-US" altLang="en-US" sz="1400"/>
              <a:t> = </a:t>
            </a:r>
            <a:r>
              <a:rPr lang="en-US" altLang="en-US" sz="1400" i="1">
                <a:latin typeface="Times" panose="02020603050405020304" pitchFamily="18" charset="0"/>
              </a:rPr>
              <a:t>j</a:t>
            </a:r>
            <a:r>
              <a:rPr lang="en-US" altLang="en-US" sz="1400" baseline="30000"/>
              <a:t>th </a:t>
            </a:r>
            <a:r>
              <a:rPr lang="en-US" altLang="en-US" sz="1400"/>
              <a:t> data attribute of </a:t>
            </a:r>
            <a:r>
              <a:rPr lang="en-US" altLang="en-US" sz="1400" i="1">
                <a:latin typeface="Times" panose="02020603050405020304" pitchFamily="18" charset="0"/>
              </a:rPr>
              <a:t>e</a:t>
            </a:r>
            <a:r>
              <a:rPr lang="en-US" altLang="en-US" sz="1400" i="1" baseline="-25000">
                <a:latin typeface="Times" panose="02020603050405020304" pitchFamily="18" charset="0"/>
              </a:rPr>
              <a:t>i </a:t>
            </a:r>
            <a:r>
              <a:rPr lang="en-US" altLang="en-US" sz="1400"/>
              <a:t>(e.g. type)</a:t>
            </a:r>
          </a:p>
          <a:p>
            <a:pPr lvl="1" eaLnBrk="1" hangingPunct="1"/>
            <a:r>
              <a:rPr lang="en-US" altLang="en-US" sz="1400"/>
              <a:t>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graph is now a matrix </a:t>
            </a:r>
            <a:r>
              <a:rPr lang="en-US" altLang="en-US" sz="1600" i="1">
                <a:latin typeface="Times" panose="02020603050405020304" pitchFamily="18" charset="0"/>
              </a:rPr>
              <a:t>M = </a:t>
            </a:r>
            <a:r>
              <a:rPr lang="en-US" altLang="en-US" sz="1600">
                <a:latin typeface="Times" panose="02020603050405020304" pitchFamily="18" charset="0"/>
              </a:rPr>
              <a:t>{</a:t>
            </a:r>
            <a:r>
              <a:rPr lang="en-US" altLang="en-US" sz="1600" i="1">
                <a:latin typeface="Times" panose="02020603050405020304" pitchFamily="18" charset="0"/>
              </a:rPr>
              <a:t>e</a:t>
            </a:r>
            <a:r>
              <a:rPr lang="en-US" altLang="en-US" sz="1600" i="1" baseline="-25000">
                <a:latin typeface="Times" panose="02020603050405020304" pitchFamily="18" charset="0"/>
              </a:rPr>
              <a:t>ij </a:t>
            </a:r>
            <a:r>
              <a:rPr lang="en-US" altLang="en-US" sz="1600">
                <a:latin typeface="Times" panose="02020603050405020304" pitchFamily="18" charset="0"/>
              </a:rPr>
              <a:t>}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6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cluster the matrix using recursive bottom-up </a:t>
            </a:r>
            <a:r>
              <a:rPr lang="en-US" altLang="en-US" sz="1600">
                <a:solidFill>
                  <a:srgbClr val="7575D1"/>
                </a:solidFill>
              </a:rPr>
              <a:t>agglomerative clustering</a:t>
            </a:r>
            <a:endParaRPr lang="en-US" altLang="en-US" sz="14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create one cluster </a:t>
            </a:r>
            <a:r>
              <a:rPr lang="en-US" altLang="en-US" sz="1400" i="1">
                <a:latin typeface="Times" panose="02020603050405020304" pitchFamily="18" charset="0"/>
              </a:rPr>
              <a:t>c</a:t>
            </a:r>
            <a:r>
              <a:rPr lang="en-US" altLang="en-US" sz="1400" i="1" baseline="-25000">
                <a:latin typeface="Times" panose="02020603050405020304" pitchFamily="18" charset="0"/>
              </a:rPr>
              <a:t>i </a:t>
            </a:r>
            <a:r>
              <a:rPr lang="en-US" altLang="en-US" sz="1400"/>
              <a:t> for each edge </a:t>
            </a:r>
            <a:r>
              <a:rPr lang="en-US" altLang="en-US" sz="1400" i="1">
                <a:latin typeface="Times" panose="02020603050405020304" pitchFamily="18" charset="0"/>
              </a:rPr>
              <a:t>e</a:t>
            </a:r>
            <a:r>
              <a:rPr lang="en-US" altLang="en-US" sz="1400" i="1" baseline="-25000">
                <a:latin typeface="Times" panose="02020603050405020304" pitchFamily="18" charset="0"/>
              </a:rPr>
              <a:t>i</a:t>
            </a:r>
            <a:r>
              <a:rPr lang="en-US" altLang="en-US" sz="1400">
                <a:latin typeface="Times" panose="02020603050405020304" pitchFamily="18" charset="0"/>
              </a:rPr>
              <a:t> </a:t>
            </a:r>
            <a:r>
              <a:rPr lang="en-US" altLang="en-US" sz="1400"/>
              <a:t>and </a:t>
            </a:r>
            <a:r>
              <a:rPr lang="en-US" altLang="en-US" sz="1400">
                <a:latin typeface="Times" panose="02020603050405020304" pitchFamily="18" charset="0"/>
              </a:rPr>
              <a:t>C = {</a:t>
            </a:r>
            <a:r>
              <a:rPr lang="en-US" altLang="en-US" sz="1400" i="1">
                <a:latin typeface="Times" panose="02020603050405020304" pitchFamily="18" charset="0"/>
              </a:rPr>
              <a:t>e</a:t>
            </a:r>
            <a:r>
              <a:rPr lang="en-US" altLang="en-US" sz="1400" i="1" baseline="-25000">
                <a:latin typeface="Times" panose="02020603050405020304" pitchFamily="18" charset="0"/>
              </a:rPr>
              <a:t>i </a:t>
            </a:r>
            <a:r>
              <a:rPr lang="en-US" altLang="en-US" sz="1400">
                <a:latin typeface="Times" panose="02020603050405020304" pitchFamily="18" charset="0"/>
              </a:rPr>
              <a:t>}</a:t>
            </a:r>
            <a:r>
              <a:rPr lang="en-US" altLang="en-US" sz="1400" i="1" baseline="-25000">
                <a:latin typeface="Times" panose="02020603050405020304" pitchFamily="18" charset="0"/>
              </a:rPr>
              <a:t> </a:t>
            </a:r>
            <a:endParaRPr lang="en-US" altLang="en-US" sz="14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define inter-cluster distance </a:t>
            </a:r>
            <a:r>
              <a:rPr lang="en-US" altLang="en-US" sz="1400" i="1">
                <a:latin typeface="Times" panose="02020603050405020304" pitchFamily="18" charset="0"/>
              </a:rPr>
              <a:t>d</a:t>
            </a:r>
            <a:r>
              <a:rPr lang="en-US" altLang="en-US" sz="1400">
                <a:latin typeface="Times" panose="02020603050405020304" pitchFamily="18" charset="0"/>
              </a:rPr>
              <a:t>(</a:t>
            </a:r>
            <a:r>
              <a:rPr lang="en-US" altLang="en-US" sz="1400" i="1">
                <a:latin typeface="Times" panose="02020603050405020304" pitchFamily="18" charset="0"/>
              </a:rPr>
              <a:t>c</a:t>
            </a:r>
            <a:r>
              <a:rPr lang="en-US" altLang="en-US" sz="1400" i="1" baseline="-25000">
                <a:latin typeface="Times" panose="02020603050405020304" pitchFamily="18" charset="0"/>
              </a:rPr>
              <a:t>i </a:t>
            </a:r>
            <a:r>
              <a:rPr lang="en-US" altLang="en-US" sz="1400" i="1">
                <a:latin typeface="Times" panose="02020603050405020304" pitchFamily="18" charset="0"/>
              </a:rPr>
              <a:t>, c</a:t>
            </a:r>
            <a:r>
              <a:rPr lang="en-US" altLang="en-US" sz="1400" i="1" baseline="-25000">
                <a:latin typeface="Times" panose="02020603050405020304" pitchFamily="18" charset="0"/>
              </a:rPr>
              <a:t>j</a:t>
            </a:r>
            <a:r>
              <a:rPr lang="en-US" altLang="en-US" sz="1400">
                <a:latin typeface="Times" panose="02020603050405020304" pitchFamily="18" charset="0"/>
              </a:rPr>
              <a:t>)</a:t>
            </a:r>
            <a:r>
              <a:rPr lang="en-US" altLang="en-US" sz="1400" i="1">
                <a:latin typeface="Times" panose="02020603050405020304" pitchFamily="18" charset="0"/>
              </a:rPr>
              <a:t> =</a:t>
            </a:r>
            <a:r>
              <a:rPr lang="en-US" altLang="en-US" sz="1400"/>
              <a:t> </a:t>
            </a:r>
            <a:r>
              <a:rPr lang="en-US" altLang="en-US" sz="1800">
                <a:latin typeface="Symbol" panose="05050102010706020507" pitchFamily="18" charset="2"/>
              </a:rPr>
              <a:t>S</a:t>
            </a:r>
            <a:r>
              <a:rPr lang="en-US" altLang="en-US" sz="1800" baseline="-25000">
                <a:latin typeface="Times" panose="02020603050405020304" pitchFamily="18" charset="0"/>
              </a:rPr>
              <a:t>k</a:t>
            </a:r>
            <a:r>
              <a:rPr lang="en-US" altLang="en-US" sz="1600">
                <a:latin typeface="Times" panose="02020603050405020304" pitchFamily="18" charset="0"/>
              </a:rPr>
              <a:t>(</a:t>
            </a:r>
            <a:r>
              <a:rPr lang="en-US" altLang="en-US" sz="1600" i="1">
                <a:latin typeface="Times" panose="02020603050405020304" pitchFamily="18" charset="0"/>
              </a:rPr>
              <a:t>e</a:t>
            </a:r>
            <a:r>
              <a:rPr lang="en-US" altLang="en-US" sz="1600" i="1" baseline="-25000">
                <a:latin typeface="Times" panose="02020603050405020304" pitchFamily="18" charset="0"/>
              </a:rPr>
              <a:t>ki </a:t>
            </a:r>
            <a:r>
              <a:rPr lang="en-US" altLang="en-US" sz="1600" i="1">
                <a:latin typeface="Times" panose="02020603050405020304" pitchFamily="18" charset="0"/>
              </a:rPr>
              <a:t>- e</a:t>
            </a:r>
            <a:r>
              <a:rPr lang="en-US" altLang="en-US" sz="1600" i="1" baseline="-25000">
                <a:latin typeface="Times" panose="02020603050405020304" pitchFamily="18" charset="0"/>
              </a:rPr>
              <a:t>kj</a:t>
            </a:r>
            <a:r>
              <a:rPr lang="en-US" altLang="en-US" sz="1600">
                <a:latin typeface="Times" panose="02020603050405020304" pitchFamily="18" charset="0"/>
              </a:rPr>
              <a:t>)</a:t>
            </a:r>
            <a:r>
              <a:rPr lang="en-US" altLang="en-US" sz="1600" baseline="30000">
                <a:latin typeface="Times" panose="02020603050405020304" pitchFamily="18" charset="0"/>
              </a:rPr>
              <a:t>2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while </a:t>
            </a:r>
            <a:r>
              <a:rPr lang="en-US" altLang="en-US" sz="1400" i="1">
                <a:latin typeface="Times" panose="02020603050405020304" pitchFamily="18" charset="0"/>
              </a:rPr>
              <a:t>C</a:t>
            </a:r>
            <a:r>
              <a:rPr lang="en-US" altLang="en-US" sz="1400">
                <a:latin typeface="Times" panose="02020603050405020304" pitchFamily="18" charset="0"/>
              </a:rPr>
              <a:t> ≠ </a:t>
            </a:r>
            <a:r>
              <a:rPr lang="en-US" altLang="en-US" sz="1400">
                <a:latin typeface="Symbol" panose="05050102010706020507" pitchFamily="18" charset="2"/>
              </a:rPr>
              <a:t>Æ</a:t>
            </a:r>
            <a:endParaRPr lang="en-US" altLang="en-US" sz="1400">
              <a:latin typeface="Times" panose="02020603050405020304" pitchFamily="18" charset="0"/>
            </a:endParaRP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</a:t>
            </a:r>
            <a:r>
              <a:rPr lang="en-US" altLang="en-US" sz="1400">
                <a:latin typeface="Times" panose="02020603050405020304" pitchFamily="18" charset="0"/>
              </a:rPr>
              <a:t>{</a:t>
            </a:r>
            <a:r>
              <a:rPr lang="en-US" altLang="en-US" sz="1400" i="1">
                <a:latin typeface="Times" panose="02020603050405020304" pitchFamily="18" charset="0"/>
              </a:rPr>
              <a:t>c</a:t>
            </a:r>
            <a:r>
              <a:rPr lang="en-US" altLang="en-US" sz="1600" i="1" baseline="-25000">
                <a:latin typeface="Times" panose="02020603050405020304" pitchFamily="18" charset="0"/>
              </a:rPr>
              <a:t>i</a:t>
            </a:r>
            <a:r>
              <a:rPr lang="en-US" altLang="en-US" sz="1400">
                <a:latin typeface="Times" panose="02020603050405020304" pitchFamily="18" charset="0"/>
              </a:rPr>
              <a:t>, </a:t>
            </a:r>
            <a:r>
              <a:rPr lang="en-US" altLang="en-US" sz="1400" i="1">
                <a:latin typeface="Times" panose="02020603050405020304" pitchFamily="18" charset="0"/>
              </a:rPr>
              <a:t>c</a:t>
            </a:r>
            <a:r>
              <a:rPr lang="en-US" altLang="en-US" sz="1600" i="1" baseline="-25000">
                <a:latin typeface="Times" panose="02020603050405020304" pitchFamily="18" charset="0"/>
              </a:rPr>
              <a:t>i</a:t>
            </a:r>
            <a:r>
              <a:rPr lang="en-US" altLang="en-US" sz="1400">
                <a:latin typeface="Times" panose="02020603050405020304" pitchFamily="18" charset="0"/>
              </a:rPr>
              <a:t>} = arg min</a:t>
            </a:r>
            <a:r>
              <a:rPr lang="en-US" altLang="en-US" sz="1600" baseline="-25000">
                <a:latin typeface="Times" panose="02020603050405020304" pitchFamily="18" charset="0"/>
              </a:rPr>
              <a:t>c,c</a:t>
            </a:r>
            <a:r>
              <a:rPr lang="ja-JP" altLang="en-US" sz="1600" baseline="-25000">
                <a:latin typeface="Times" panose="02020603050405020304" pitchFamily="18" charset="0"/>
              </a:rPr>
              <a:t>’</a:t>
            </a:r>
            <a:r>
              <a:rPr lang="en-US" altLang="ja-JP" sz="1600" baseline="-25000">
                <a:latin typeface="Symbol" panose="05050102010706020507" pitchFamily="18" charset="2"/>
              </a:rPr>
              <a:t>Î</a:t>
            </a:r>
            <a:r>
              <a:rPr lang="en-US" altLang="ja-JP" sz="1600" i="1" baseline="-25000">
                <a:latin typeface="Times" panose="02020603050405020304" pitchFamily="18" charset="0"/>
              </a:rPr>
              <a:t>C</a:t>
            </a:r>
            <a:r>
              <a:rPr lang="en-US" altLang="ja-JP" sz="1600">
                <a:latin typeface="Times" panose="02020603050405020304" pitchFamily="18" charset="0"/>
              </a:rPr>
              <a:t> </a:t>
            </a:r>
            <a:r>
              <a:rPr lang="en-US" altLang="ja-JP" sz="1400" i="1">
                <a:latin typeface="Times" panose="02020603050405020304" pitchFamily="18" charset="0"/>
              </a:rPr>
              <a:t>d</a:t>
            </a:r>
            <a:r>
              <a:rPr lang="en-US" altLang="ja-JP" sz="1400">
                <a:latin typeface="Times" panose="02020603050405020304" pitchFamily="18" charset="0"/>
              </a:rPr>
              <a:t>(</a:t>
            </a:r>
            <a:r>
              <a:rPr lang="en-US" altLang="ja-JP" sz="1400" i="1">
                <a:latin typeface="Times" panose="02020603050405020304" pitchFamily="18" charset="0"/>
              </a:rPr>
              <a:t>c </a:t>
            </a:r>
            <a:r>
              <a:rPr lang="en-US" altLang="ja-JP" sz="1400">
                <a:latin typeface="Times" panose="02020603050405020304" pitchFamily="18" charset="0"/>
              </a:rPr>
              <a:t>, </a:t>
            </a:r>
            <a:r>
              <a:rPr lang="en-US" altLang="ja-JP" sz="1400" i="1">
                <a:latin typeface="Times" panose="02020603050405020304" pitchFamily="18" charset="0"/>
              </a:rPr>
              <a:t>c</a:t>
            </a:r>
            <a:r>
              <a:rPr lang="ja-JP" altLang="en-US" sz="1400">
                <a:latin typeface="Times" panose="02020603050405020304" pitchFamily="18" charset="0"/>
              </a:rPr>
              <a:t>’</a:t>
            </a:r>
            <a:r>
              <a:rPr lang="en-US" altLang="ja-JP" sz="1400">
                <a:latin typeface="Times" panose="02020603050405020304" pitchFamily="18" charset="0"/>
              </a:rPr>
              <a:t>)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 sz="1400">
                <a:latin typeface="Times" panose="02020603050405020304" pitchFamily="18" charset="0"/>
              </a:rPr>
              <a:t> C = C \ {</a:t>
            </a:r>
            <a:r>
              <a:rPr lang="en-US" altLang="en-US" sz="1600" i="1">
                <a:latin typeface="Times" panose="02020603050405020304" pitchFamily="18" charset="0"/>
              </a:rPr>
              <a:t>c</a:t>
            </a:r>
            <a:r>
              <a:rPr lang="en-US" altLang="en-US" sz="1600" i="1" baseline="-25000">
                <a:latin typeface="Times" panose="02020603050405020304" pitchFamily="18" charset="0"/>
              </a:rPr>
              <a:t>i </a:t>
            </a:r>
            <a:r>
              <a:rPr lang="en-US" altLang="en-US" sz="1400">
                <a:latin typeface="Times" panose="02020603050405020304" pitchFamily="18" charset="0"/>
              </a:rPr>
              <a:t>, </a:t>
            </a:r>
            <a:r>
              <a:rPr lang="en-US" altLang="en-US" sz="1600" i="1">
                <a:latin typeface="Times" panose="02020603050405020304" pitchFamily="18" charset="0"/>
              </a:rPr>
              <a:t>c</a:t>
            </a:r>
            <a:r>
              <a:rPr lang="en-US" altLang="en-US" sz="1600" i="1" baseline="-25000">
                <a:latin typeface="Times" panose="02020603050405020304" pitchFamily="18" charset="0"/>
              </a:rPr>
              <a:t>i</a:t>
            </a:r>
            <a:r>
              <a:rPr lang="en-US" altLang="en-US" sz="1400">
                <a:latin typeface="Times" panose="02020603050405020304" pitchFamily="18" charset="0"/>
              </a:rPr>
              <a:t>} </a:t>
            </a:r>
            <a:r>
              <a:rPr lang="en-US" altLang="en-US" sz="1400"/>
              <a:t>U </a:t>
            </a:r>
            <a:r>
              <a:rPr lang="en-US" altLang="en-US" sz="1400" i="1">
                <a:latin typeface="Times" panose="02020603050405020304" pitchFamily="18" charset="0"/>
              </a:rPr>
              <a:t>merge</a:t>
            </a:r>
            <a:r>
              <a:rPr lang="en-US" altLang="en-US" sz="1400">
                <a:latin typeface="Times" panose="02020603050405020304" pitchFamily="18" charset="0"/>
              </a:rPr>
              <a:t>(</a:t>
            </a:r>
            <a:r>
              <a:rPr lang="en-US" altLang="en-US" sz="1400" i="1">
                <a:latin typeface="Times" panose="02020603050405020304" pitchFamily="18" charset="0"/>
              </a:rPr>
              <a:t>c</a:t>
            </a:r>
            <a:r>
              <a:rPr lang="en-US" altLang="en-US" sz="1600" i="1" baseline="-25000">
                <a:latin typeface="Times" panose="02020603050405020304" pitchFamily="18" charset="0"/>
              </a:rPr>
              <a:t>i </a:t>
            </a:r>
            <a:r>
              <a:rPr lang="en-US" altLang="en-US" sz="1400">
                <a:latin typeface="Times" panose="02020603050405020304" pitchFamily="18" charset="0"/>
              </a:rPr>
              <a:t>, </a:t>
            </a:r>
            <a:r>
              <a:rPr lang="en-US" altLang="en-US" sz="1600" i="1">
                <a:latin typeface="Times" panose="02020603050405020304" pitchFamily="18" charset="0"/>
              </a:rPr>
              <a:t>c</a:t>
            </a:r>
            <a:r>
              <a:rPr lang="en-US" altLang="en-US" sz="1600" i="1" baseline="-25000">
                <a:latin typeface="Times" panose="02020603050405020304" pitchFamily="18" charset="0"/>
              </a:rPr>
              <a:t>i</a:t>
            </a:r>
            <a:r>
              <a:rPr lang="en-US" altLang="en-US" sz="1400">
                <a:latin typeface="Times" panose="02020603050405020304" pitchFamily="18" charset="0"/>
              </a:rPr>
              <a:t>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" panose="02020603050405020304" pitchFamily="18" charset="0"/>
              </a:rPr>
              <a:t> </a:t>
            </a:r>
            <a:r>
              <a:rPr lang="en-US" altLang="en-US" sz="1400" i="1">
                <a:latin typeface="Times" panose="02020603050405020304" pitchFamily="18" charset="0"/>
              </a:rPr>
              <a:t>merge</a:t>
            </a:r>
            <a:r>
              <a:rPr lang="en-US" altLang="en-US" sz="1400">
                <a:latin typeface="Times" panose="02020603050405020304" pitchFamily="18" charset="0"/>
              </a:rPr>
              <a:t>() </a:t>
            </a:r>
            <a:r>
              <a:rPr lang="en-US" altLang="en-US" sz="1400"/>
              <a:t>operation is a union in the simplest case </a:t>
            </a:r>
            <a:r>
              <a:rPr lang="en-US" altLang="en-US" sz="1400" i="1">
                <a:latin typeface="Times" panose="02020603050405020304" pitchFamily="18" charset="0"/>
              </a:rPr>
              <a:t>merge</a:t>
            </a:r>
            <a:r>
              <a:rPr lang="en-US" altLang="en-US" sz="1400">
                <a:latin typeface="Times" panose="02020603050405020304" pitchFamily="18" charset="0"/>
              </a:rPr>
              <a:t>(</a:t>
            </a:r>
            <a:r>
              <a:rPr lang="en-US" altLang="en-US" sz="1400" i="1">
                <a:latin typeface="Times" panose="02020603050405020304" pitchFamily="18" charset="0"/>
              </a:rPr>
              <a:t>c</a:t>
            </a:r>
            <a:r>
              <a:rPr lang="en-US" altLang="en-US" sz="1600" i="1" baseline="-25000">
                <a:latin typeface="Times" panose="02020603050405020304" pitchFamily="18" charset="0"/>
              </a:rPr>
              <a:t>i </a:t>
            </a:r>
            <a:r>
              <a:rPr lang="en-US" altLang="en-US" sz="1400">
                <a:latin typeface="Times" panose="02020603050405020304" pitchFamily="18" charset="0"/>
              </a:rPr>
              <a:t>, </a:t>
            </a:r>
            <a:r>
              <a:rPr lang="en-US" altLang="en-US" sz="1600" i="1">
                <a:latin typeface="Times" panose="02020603050405020304" pitchFamily="18" charset="0"/>
              </a:rPr>
              <a:t>c</a:t>
            </a:r>
            <a:r>
              <a:rPr lang="en-US" altLang="en-US" sz="1600" i="1" baseline="-25000">
                <a:latin typeface="Times" panose="02020603050405020304" pitchFamily="18" charset="0"/>
              </a:rPr>
              <a:t>i</a:t>
            </a:r>
            <a:r>
              <a:rPr lang="en-US" altLang="en-US" sz="1400">
                <a:latin typeface="Times" panose="02020603050405020304" pitchFamily="18" charset="0"/>
              </a:rPr>
              <a:t>) = {e </a:t>
            </a:r>
            <a:r>
              <a:rPr lang="en-US" altLang="en-US" sz="1400">
                <a:latin typeface="Symbol" panose="05050102010706020507" pitchFamily="18" charset="2"/>
              </a:rPr>
              <a:t>|</a:t>
            </a:r>
            <a:r>
              <a:rPr lang="en-US" altLang="en-US" sz="1400">
                <a:latin typeface="Times" panose="02020603050405020304" pitchFamily="18" charset="0"/>
              </a:rPr>
              <a:t> e </a:t>
            </a:r>
            <a:r>
              <a:rPr lang="en-US" altLang="en-US" sz="1400">
                <a:latin typeface="Symbol" panose="05050102010706020507" pitchFamily="18" charset="2"/>
              </a:rPr>
              <a:t>Î </a:t>
            </a:r>
            <a:r>
              <a:rPr lang="en-US" altLang="en-US" sz="1400" i="1">
                <a:latin typeface="Times" panose="02020603050405020304" pitchFamily="18" charset="0"/>
              </a:rPr>
              <a:t>c</a:t>
            </a:r>
            <a:r>
              <a:rPr lang="en-US" altLang="en-US" sz="1400" i="1" baseline="-25000">
                <a:latin typeface="Times" panose="02020603050405020304" pitchFamily="18" charset="0"/>
              </a:rPr>
              <a:t>i</a:t>
            </a:r>
            <a:r>
              <a:rPr lang="en-US" altLang="en-US" sz="1400" i="1">
                <a:latin typeface="Times" panose="02020603050405020304" pitchFamily="18" charset="0"/>
              </a:rPr>
              <a:t> </a:t>
            </a:r>
            <a:r>
              <a:rPr lang="en-US" altLang="en-US" sz="1400"/>
              <a:t>U</a:t>
            </a:r>
            <a:r>
              <a:rPr lang="en-US" altLang="en-US" sz="1400" i="1">
                <a:latin typeface="Times" panose="02020603050405020304" pitchFamily="18" charset="0"/>
              </a:rPr>
              <a:t> c</a:t>
            </a:r>
            <a:r>
              <a:rPr lang="en-US" altLang="en-US" sz="1400" i="1" baseline="-25000">
                <a:latin typeface="Times" panose="02020603050405020304" pitchFamily="18" charset="0"/>
              </a:rPr>
              <a:t>j</a:t>
            </a:r>
            <a:r>
              <a:rPr lang="en-US" altLang="en-US" sz="1400">
                <a:latin typeface="Times" panose="02020603050405020304" pitchFamily="18" charset="0"/>
              </a:rPr>
              <a:t>}</a:t>
            </a:r>
            <a:endParaRPr lang="en-US" altLang="en-US" sz="1400"/>
          </a:p>
        </p:txBody>
      </p:sp>
      <p:sp>
        <p:nvSpPr>
          <p:cNvPr id="55303" name="Rectangle 11">
            <a:extLst>
              <a:ext uri="{FF2B5EF4-FFF2-40B4-BE49-F238E27FC236}">
                <a16:creationId xmlns:a16="http://schemas.microsoft.com/office/drawing/2014/main" id="{D37D4DE3-9899-418C-B640-C90F98C32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6096001"/>
            <a:ext cx="7370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Efficient clustering library implementation: Cluster 3.0 (bosai.ims.u-tokio.ac.jp/~mdehoon/software/cluster)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1">
            <a:extLst>
              <a:ext uri="{FF2B5EF4-FFF2-40B4-BE49-F238E27FC236}">
                <a16:creationId xmlns:a16="http://schemas.microsoft.com/office/drawing/2014/main" id="{43941474-A457-40C2-9F47-606D78112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69D7D4-43A2-4B80-BF5C-EDF90B16E0CE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6323" name="Rectangle 18">
            <a:extLst>
              <a:ext uri="{FF2B5EF4-FFF2-40B4-BE49-F238E27FC236}">
                <a16:creationId xmlns:a16="http://schemas.microsoft.com/office/drawing/2014/main" id="{4A9296C7-F134-4293-9F66-9308C1F7D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pic>
        <p:nvPicPr>
          <p:cNvPr id="56324" name="Picture 3">
            <a:extLst>
              <a:ext uri="{FF2B5EF4-FFF2-40B4-BE49-F238E27FC236}">
                <a16:creationId xmlns:a16="http://schemas.microsoft.com/office/drawing/2014/main" id="{820C104D-3093-48C5-961B-64E8B2F9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19400"/>
            <a:ext cx="77724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6325" name="Rectangle 6">
            <a:extLst>
              <a:ext uri="{FF2B5EF4-FFF2-40B4-BE49-F238E27FC236}">
                <a16:creationId xmlns:a16="http://schemas.microsoft.com/office/drawing/2014/main" id="{B9803561-10AF-4746-8252-7165CDB3B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IBEB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56326" name="Rectangle 14">
            <a:extLst>
              <a:ext uri="{FF2B5EF4-FFF2-40B4-BE49-F238E27FC236}">
                <a16:creationId xmlns:a16="http://schemas.microsoft.com/office/drawing/2014/main" id="{B8FFC31F-3A18-4692-82DB-89EF6E99D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609600"/>
            <a:ext cx="672465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From edge bundles to shapes</a:t>
            </a:r>
          </a:p>
          <a:p>
            <a:pPr eaLnBrk="1" hangingPunct="1"/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reduce discrete clusters (edge bundles) to continuous compact shapes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splat edges (see lecture 1)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threshold resulting density field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from now on, we</a:t>
            </a:r>
            <a:r>
              <a:rPr lang="ja-JP" altLang="en-US" sz="1600"/>
              <a:t>’</a:t>
            </a:r>
            <a:r>
              <a:rPr lang="en-US" altLang="ja-JP" sz="1600"/>
              <a:t>re in a continuous space </a:t>
            </a:r>
            <a:r>
              <a:rPr lang="en-US" altLang="ja-JP" sz="1600">
                <a:sym typeface="Wingdings" panose="05000000000000000000" pitchFamily="2" charset="2"/>
              </a:rPr>
              <a:t></a:t>
            </a:r>
            <a:endParaRPr lang="en-US" altLang="ja-JP" sz="16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efficiently implemented with OpenGL alpha textures</a:t>
            </a:r>
            <a:endParaRPr lang="en-US" altLang="en-US" sz="1400"/>
          </a:p>
        </p:txBody>
      </p:sp>
      <p:sp>
        <p:nvSpPr>
          <p:cNvPr id="56327" name="Rectangle 10">
            <a:extLst>
              <a:ext uri="{FF2B5EF4-FFF2-40B4-BE49-F238E27FC236}">
                <a16:creationId xmlns:a16="http://schemas.microsoft.com/office/drawing/2014/main" id="{62AEC43C-8FCA-4F29-BC6A-E8A78F2E6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3" y="6370638"/>
            <a:ext cx="3167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A. Telea, O. Ersoy, Image-based Edge bungles 2002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1">
            <a:extLst>
              <a:ext uri="{FF2B5EF4-FFF2-40B4-BE49-F238E27FC236}">
                <a16:creationId xmlns:a16="http://schemas.microsoft.com/office/drawing/2014/main" id="{B3DD9148-5A7B-47BD-8EED-B05B26D0D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2FD966-C879-4717-BE34-02687C5CE432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7347" name="Rectangle 18">
            <a:extLst>
              <a:ext uri="{FF2B5EF4-FFF2-40B4-BE49-F238E27FC236}">
                <a16:creationId xmlns:a16="http://schemas.microsoft.com/office/drawing/2014/main" id="{EBC14B83-1A34-44BE-840E-CDD29DB92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57348" name="Rectangle 6">
            <a:extLst>
              <a:ext uri="{FF2B5EF4-FFF2-40B4-BE49-F238E27FC236}">
                <a16:creationId xmlns:a16="http://schemas.microsoft.com/office/drawing/2014/main" id="{90C50D31-A94F-437D-9D05-CA50F62BBA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IBEB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57349" name="Rectangle 14">
            <a:extLst>
              <a:ext uri="{FF2B5EF4-FFF2-40B4-BE49-F238E27FC236}">
                <a16:creationId xmlns:a16="http://schemas.microsoft.com/office/drawing/2014/main" id="{9944AE12-809F-49FC-81B1-F41E4178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609601"/>
            <a:ext cx="62896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Shape shading</a:t>
            </a:r>
          </a:p>
          <a:p>
            <a:pPr eaLnBrk="1" hangingPunct="1"/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extend the shaded cushions idea to bundle shapes (see lecture 1)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use </a:t>
            </a:r>
            <a:r>
              <a:rPr lang="en-US" altLang="en-US" sz="1600">
                <a:solidFill>
                  <a:srgbClr val="7575D1"/>
                </a:solidFill>
              </a:rPr>
              <a:t>shape skeletons</a:t>
            </a:r>
          </a:p>
          <a:p>
            <a:pPr eaLnBrk="1" hangingPunct="1"/>
            <a:endParaRPr lang="en-US" altLang="en-US" sz="1600"/>
          </a:p>
        </p:txBody>
      </p:sp>
      <p:graphicFrame>
        <p:nvGraphicFramePr>
          <p:cNvPr id="57350" name="Object 2">
            <a:extLst>
              <a:ext uri="{FF2B5EF4-FFF2-40B4-BE49-F238E27FC236}">
                <a16:creationId xmlns:a16="http://schemas.microsoft.com/office/drawing/2014/main" id="{F5238ECB-B96C-41CF-B020-67C42AA381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7850" y="1793876"/>
          <a:ext cx="630555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4" imgW="3810000" imgH="228600" progId="Equation.3">
                  <p:embed/>
                </p:oleObj>
              </mc:Choice>
              <mc:Fallback>
                <p:oleObj name="Equation" r:id="rId4" imgW="3810000" imgH="228600" progId="Equation.3">
                  <p:embed/>
                  <p:pic>
                    <p:nvPicPr>
                      <p:cNvPr id="57350" name="Object 2">
                        <a:extLst>
                          <a:ext uri="{FF2B5EF4-FFF2-40B4-BE49-F238E27FC236}">
                            <a16:creationId xmlns:a16="http://schemas.microsoft.com/office/drawing/2014/main" id="{F5238ECB-B96C-41CF-B020-67C42AA381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793876"/>
                        <a:ext cx="6305550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51" name="Picture 11">
            <a:extLst>
              <a:ext uri="{FF2B5EF4-FFF2-40B4-BE49-F238E27FC236}">
                <a16:creationId xmlns:a16="http://schemas.microsoft.com/office/drawing/2014/main" id="{F57E165A-B491-4345-A731-2F1077FBA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00300"/>
            <a:ext cx="2800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2" name="Rectangle 14">
            <a:extLst>
              <a:ext uri="{FF2B5EF4-FFF2-40B4-BE49-F238E27FC236}">
                <a16:creationId xmlns:a16="http://schemas.microsoft.com/office/drawing/2014/main" id="{ED66754F-94A6-4CEC-BB6C-246B03948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6" y="5278438"/>
            <a:ext cx="6285503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skeleton is locally centered within the shape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efficient computation: the AFMM method [Telea and Van Wijk </a:t>
            </a:r>
            <a:r>
              <a:rPr lang="ja-JP" altLang="en-US" sz="1600"/>
              <a:t>’</a:t>
            </a:r>
            <a:r>
              <a:rPr lang="en-US" altLang="ja-JP" sz="1600"/>
              <a:t>02]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very similar to the method of [Costa and Cesar </a:t>
            </a:r>
            <a:r>
              <a:rPr lang="ja-JP" altLang="en-US" sz="1600"/>
              <a:t>’</a:t>
            </a:r>
            <a:r>
              <a:rPr lang="en-US" altLang="ja-JP" sz="1600"/>
              <a:t>01]</a:t>
            </a:r>
            <a:endParaRPr lang="en-US" altLang="en-US" sz="1600"/>
          </a:p>
        </p:txBody>
      </p:sp>
      <p:sp>
        <p:nvSpPr>
          <p:cNvPr id="57353" name="Rectangle 13">
            <a:extLst>
              <a:ext uri="{FF2B5EF4-FFF2-40B4-BE49-F238E27FC236}">
                <a16:creationId xmlns:a16="http://schemas.microsoft.com/office/drawing/2014/main" id="{9114A2DD-DD75-42AA-8316-08ACE52D1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4" y="6370638"/>
            <a:ext cx="6099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A. Telea, J. J. van Wijk, An Augmented Fast Marching Method for Computing Skeletons and Centerlines,</a:t>
            </a:r>
            <a:br>
              <a:rPr lang="en-US" altLang="en-US" sz="1000"/>
            </a:br>
            <a:r>
              <a:rPr lang="en-US" altLang="en-US" sz="1000"/>
              <a:t>Proc. VisSym, 2002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1">
            <a:extLst>
              <a:ext uri="{FF2B5EF4-FFF2-40B4-BE49-F238E27FC236}">
                <a16:creationId xmlns:a16="http://schemas.microsoft.com/office/drawing/2014/main" id="{1E1DA8E5-EEF6-408A-8835-9D4EB687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C7CCBD-6BC4-4562-9922-9071BFF3045A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8371" name="Rectangle 18">
            <a:extLst>
              <a:ext uri="{FF2B5EF4-FFF2-40B4-BE49-F238E27FC236}">
                <a16:creationId xmlns:a16="http://schemas.microsoft.com/office/drawing/2014/main" id="{5ED34F2F-E9EF-4476-BCF6-07800D98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58372" name="Rectangle 6">
            <a:extLst>
              <a:ext uri="{FF2B5EF4-FFF2-40B4-BE49-F238E27FC236}">
                <a16:creationId xmlns:a16="http://schemas.microsoft.com/office/drawing/2014/main" id="{FAA5CA28-EC72-4815-B95D-73038A29D7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IBEB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58373" name="Rectangle 14">
            <a:extLst>
              <a:ext uri="{FF2B5EF4-FFF2-40B4-BE49-F238E27FC236}">
                <a16:creationId xmlns:a16="http://schemas.microsoft.com/office/drawing/2014/main" id="{226F61E4-EDC1-48A8-A52C-8B24EEEF6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609601"/>
            <a:ext cx="837882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Shape shading</a:t>
            </a:r>
          </a:p>
          <a:p>
            <a:pPr eaLnBrk="1" hangingPunct="1"/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compute a normalized distance field </a:t>
            </a:r>
            <a:r>
              <a:rPr lang="en-US" altLang="en-US" sz="1600" i="1">
                <a:latin typeface="Times" panose="02020603050405020304" pitchFamily="18" charset="0"/>
              </a:rPr>
              <a:t>B</a:t>
            </a:r>
            <a:r>
              <a:rPr lang="en-US" altLang="en-US" sz="1600"/>
              <a:t> between the shape boundary </a:t>
            </a:r>
            <a:r>
              <a:rPr lang="en-US" altLang="en-US" sz="1600">
                <a:latin typeface="Symbol" panose="05050102010706020507" pitchFamily="18" charset="2"/>
              </a:rPr>
              <a:t>¶W </a:t>
            </a:r>
            <a:r>
              <a:rPr lang="en-US" altLang="en-US" sz="1600"/>
              <a:t>and its skeleton </a:t>
            </a:r>
            <a:r>
              <a:rPr lang="en-US" altLang="en-US" sz="1600" i="1">
                <a:latin typeface="Times" panose="02020603050405020304" pitchFamily="18" charset="0"/>
              </a:rPr>
              <a:t>S</a:t>
            </a:r>
          </a:p>
          <a:p>
            <a:pPr eaLnBrk="1" hangingPunct="1"/>
            <a:endParaRPr lang="en-US" altLang="en-US" sz="1600">
              <a:solidFill>
                <a:srgbClr val="7575D1"/>
              </a:solidFill>
            </a:endParaRPr>
          </a:p>
          <a:p>
            <a:pPr eaLnBrk="1" hangingPunct="1"/>
            <a:endParaRPr lang="en-US" altLang="en-US" sz="1600"/>
          </a:p>
        </p:txBody>
      </p:sp>
      <p:sp>
        <p:nvSpPr>
          <p:cNvPr id="58374" name="Rectangle 9">
            <a:extLst>
              <a:ext uri="{FF2B5EF4-FFF2-40B4-BE49-F238E27FC236}">
                <a16:creationId xmlns:a16="http://schemas.microsoft.com/office/drawing/2014/main" id="{C2B31F7D-80F0-4428-9BA9-4B13C49ED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4" y="6370638"/>
            <a:ext cx="6099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A. Telea, J. J. van Wijk, An Augmented Fast Marching Method for Computing Skeletons and Centerlines,</a:t>
            </a:r>
            <a:br>
              <a:rPr lang="en-US" altLang="en-US" sz="1000"/>
            </a:br>
            <a:r>
              <a:rPr lang="en-US" altLang="en-US" sz="1000"/>
              <a:t>Proc. VisSym, 2002</a:t>
            </a:r>
          </a:p>
        </p:txBody>
      </p:sp>
      <p:pic>
        <p:nvPicPr>
          <p:cNvPr id="58375" name="Picture 12">
            <a:extLst>
              <a:ext uri="{FF2B5EF4-FFF2-40B4-BE49-F238E27FC236}">
                <a16:creationId xmlns:a16="http://schemas.microsoft.com/office/drawing/2014/main" id="{C406F80E-FD4D-4474-BD9E-073CB57D5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22939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13">
            <a:extLst>
              <a:ext uri="{FF2B5EF4-FFF2-40B4-BE49-F238E27FC236}">
                <a16:creationId xmlns:a16="http://schemas.microsoft.com/office/drawing/2014/main" id="{81513656-7FD1-48D7-A7E1-AD7227D6C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4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7" name="Picture 14">
            <a:extLst>
              <a:ext uri="{FF2B5EF4-FFF2-40B4-BE49-F238E27FC236}">
                <a16:creationId xmlns:a16="http://schemas.microsoft.com/office/drawing/2014/main" id="{6A5DF63A-AA84-4AE0-AB5D-21381DDDA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325" y="2786064"/>
            <a:ext cx="228600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DA9B788D-E522-4355-A968-B5F69D0FF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352800"/>
            <a:ext cx="609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3A3E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1F3535E-0F99-4379-BE4B-D3B2A2A58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038600"/>
            <a:ext cx="609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3A3E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58380" name="Picture 7">
            <a:extLst>
              <a:ext uri="{FF2B5EF4-FFF2-40B4-BE49-F238E27FC236}">
                <a16:creationId xmlns:a16="http://schemas.microsoft.com/office/drawing/2014/main" id="{4DE449BA-FE39-47A5-A3F1-458C6E38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57600"/>
            <a:ext cx="270668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328A72B-65AF-44E8-A29D-B00DD2100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689350"/>
            <a:ext cx="609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3A3E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58382" name="Rectangle 19">
            <a:extLst>
              <a:ext uri="{FF2B5EF4-FFF2-40B4-BE49-F238E27FC236}">
                <a16:creationId xmlns:a16="http://schemas.microsoft.com/office/drawing/2014/main" id="{72C4EC21-97AE-4117-B729-A00D88010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1828800"/>
            <a:ext cx="17059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distance transform </a:t>
            </a:r>
          </a:p>
          <a:p>
            <a:pPr eaLnBrk="1" hangingPunct="1"/>
            <a:r>
              <a:rPr lang="en-US" altLang="en-US" sz="1400" i="1">
                <a:latin typeface="Times" panose="02020603050405020304" pitchFamily="18" charset="0"/>
              </a:rPr>
              <a:t>T </a:t>
            </a:r>
            <a:r>
              <a:rPr lang="en-US" altLang="en-US" sz="1400"/>
              <a:t>of </a:t>
            </a:r>
            <a:r>
              <a:rPr lang="en-US" altLang="en-US" sz="1400">
                <a:latin typeface="Symbol" panose="05050102010706020507" pitchFamily="18" charset="2"/>
              </a:rPr>
              <a:t>¶W</a:t>
            </a:r>
            <a:r>
              <a:rPr lang="en-US" altLang="en-US" sz="1400"/>
              <a:t> </a:t>
            </a:r>
          </a:p>
        </p:txBody>
      </p:sp>
      <p:sp>
        <p:nvSpPr>
          <p:cNvPr id="58383" name="Rectangle 20">
            <a:extLst>
              <a:ext uri="{FF2B5EF4-FFF2-40B4-BE49-F238E27FC236}">
                <a16:creationId xmlns:a16="http://schemas.microsoft.com/office/drawing/2014/main" id="{09AD1EF8-62A8-49C6-B5FE-74DF81A6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648325"/>
            <a:ext cx="17059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distance transform </a:t>
            </a:r>
          </a:p>
          <a:p>
            <a:pPr eaLnBrk="1" hangingPunct="1"/>
            <a:r>
              <a:rPr lang="en-US" altLang="en-US" sz="1400" i="1">
                <a:latin typeface="Times" panose="02020603050405020304" pitchFamily="18" charset="0"/>
              </a:rPr>
              <a:t>D </a:t>
            </a:r>
            <a:r>
              <a:rPr lang="en-US" altLang="en-US" sz="1400"/>
              <a:t>of </a:t>
            </a:r>
            <a:r>
              <a:rPr lang="en-US" altLang="en-US" sz="1400" i="1">
                <a:latin typeface="Times" panose="02020603050405020304" pitchFamily="18" charset="0"/>
              </a:rPr>
              <a:t>S</a:t>
            </a:r>
            <a:endParaRPr lang="en-US" altLang="en-US" sz="1400"/>
          </a:p>
        </p:txBody>
      </p:sp>
      <p:sp>
        <p:nvSpPr>
          <p:cNvPr id="58384" name="Rectangle 21">
            <a:extLst>
              <a:ext uri="{FF2B5EF4-FFF2-40B4-BE49-F238E27FC236}">
                <a16:creationId xmlns:a16="http://schemas.microsoft.com/office/drawing/2014/main" id="{17BC54C1-7987-4D3E-B552-B7C64E79A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064" y="5181600"/>
            <a:ext cx="181133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i="1">
                <a:latin typeface="Times" panose="02020603050405020304" pitchFamily="18" charset="0"/>
              </a:rPr>
              <a:t>B</a:t>
            </a:r>
            <a:r>
              <a:rPr lang="en-US" altLang="en-US" sz="1400"/>
              <a:t> is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>
                <a:latin typeface="Times" panose="02020603050405020304" pitchFamily="18" charset="0"/>
              </a:rPr>
              <a:t> 0</a:t>
            </a:r>
            <a:r>
              <a:rPr lang="en-US" altLang="en-US" sz="1400"/>
              <a:t> on </a:t>
            </a:r>
            <a:r>
              <a:rPr lang="en-US" altLang="en-US" sz="1400">
                <a:latin typeface="Symbol" panose="05050102010706020507" pitchFamily="18" charset="2"/>
              </a:rPr>
              <a:t>¶W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>
                <a:latin typeface="Symbol" panose="05050102010706020507" pitchFamily="18" charset="2"/>
              </a:rPr>
              <a:t> 1 </a:t>
            </a:r>
            <a:r>
              <a:rPr lang="en-US" altLang="en-US" sz="1400"/>
              <a:t>on </a:t>
            </a:r>
            <a:r>
              <a:rPr lang="en-US" altLang="en-US" sz="1400" i="1">
                <a:latin typeface="Times" panose="02020603050405020304" pitchFamily="18" charset="0"/>
              </a:rPr>
              <a:t>S</a:t>
            </a:r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smooth in-between</a:t>
            </a:r>
          </a:p>
          <a:p>
            <a:pPr eaLnBrk="1" hangingPunct="1"/>
            <a:r>
              <a:rPr lang="en-US" altLang="en-US" sz="1400">
                <a:latin typeface="Symbol" panose="05050102010706020507" pitchFamily="18" charset="2"/>
              </a:rPr>
              <a:t> </a:t>
            </a:r>
            <a:r>
              <a:rPr lang="en-US" altLang="en-US" sz="1400"/>
              <a:t> </a:t>
            </a:r>
          </a:p>
        </p:txBody>
      </p:sp>
      <p:sp>
        <p:nvSpPr>
          <p:cNvPr id="58385" name="Rectangle 22">
            <a:extLst>
              <a:ext uri="{FF2B5EF4-FFF2-40B4-BE49-F238E27FC236}">
                <a16:creationId xmlns:a16="http://schemas.microsoft.com/office/drawing/2014/main" id="{649DFD4A-3BD4-47C4-AFFC-80FA7EE0D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2511426"/>
            <a:ext cx="1403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distance field </a:t>
            </a:r>
            <a:r>
              <a:rPr lang="en-US" altLang="en-US" sz="1400" i="1">
                <a:latin typeface="Times" panose="02020603050405020304" pitchFamily="18" charset="0"/>
              </a:rPr>
              <a:t>B</a:t>
            </a:r>
            <a:endParaRPr lang="en-US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2B2032-3AFB-4145-801A-F7718E5E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Data </a:t>
            </a:r>
            <a:r>
              <a:rPr lang="en-US" dirty="0">
                <a:solidFill>
                  <a:srgbClr val="0070C0"/>
                </a:solidFill>
              </a:rPr>
              <a:t>Accessible</a:t>
            </a:r>
          </a:p>
          <a:p>
            <a:r>
              <a:rPr lang="en-US" dirty="0"/>
              <a:t>Combines Strengths of </a:t>
            </a:r>
            <a:r>
              <a:rPr lang="en-US" dirty="0">
                <a:solidFill>
                  <a:srgbClr val="00B0F0"/>
                </a:solidFill>
              </a:rPr>
              <a:t>humans and computers</a:t>
            </a:r>
          </a:p>
          <a:p>
            <a:r>
              <a:rPr lang="en-US" dirty="0"/>
              <a:t>Enables </a:t>
            </a:r>
            <a:r>
              <a:rPr lang="en-US" dirty="0">
                <a:solidFill>
                  <a:schemeClr val="accent5"/>
                </a:solidFill>
              </a:rPr>
              <a:t>insight</a:t>
            </a:r>
          </a:p>
          <a:p>
            <a:r>
              <a:rPr lang="en-US" dirty="0">
                <a:solidFill>
                  <a:srgbClr val="7030A0"/>
                </a:solidFill>
              </a:rPr>
              <a:t>Communicates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A16AF9-F932-4625-B7BE-1D953CCE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Visualization…</a:t>
            </a:r>
          </a:p>
        </p:txBody>
      </p:sp>
    </p:spTree>
    <p:extLst>
      <p:ext uri="{BB962C8B-B14F-4D97-AF65-F5344CB8AC3E}">
        <p14:creationId xmlns:p14="http://schemas.microsoft.com/office/powerpoint/2010/main" val="3746564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6">
            <a:extLst>
              <a:ext uri="{FF2B5EF4-FFF2-40B4-BE49-F238E27FC236}">
                <a16:creationId xmlns:a16="http://schemas.microsoft.com/office/drawing/2014/main" id="{EA582623-3CD8-4A75-AE50-F3C1B27ABF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IBEB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59394" name="Rectangle 14">
            <a:extLst>
              <a:ext uri="{FF2B5EF4-FFF2-40B4-BE49-F238E27FC236}">
                <a16:creationId xmlns:a16="http://schemas.microsoft.com/office/drawing/2014/main" id="{0CDA9314-9E62-468B-B605-3848A991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609600"/>
            <a:ext cx="60579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Shape shading</a:t>
            </a:r>
          </a:p>
          <a:p>
            <a:pPr eaLnBrk="1" hangingPunct="1"/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interpret B as a height or luminance profile </a:t>
            </a:r>
            <a:r>
              <a:rPr lang="en-US" altLang="en-US" sz="1600">
                <a:latin typeface="Symbol" panose="05050102010706020507" pitchFamily="18" charset="2"/>
              </a:rPr>
              <a:t>® </a:t>
            </a:r>
            <a:r>
              <a:rPr lang="en-US" altLang="en-US" sz="1600"/>
              <a:t>shaded cushions!</a:t>
            </a:r>
            <a:endParaRPr lang="en-US" altLang="en-US" sz="16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</a:rPr>
              <a:t> different shading styles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000000"/>
                </a:solidFill>
              </a:rPr>
              <a:t> vary hue, luminance, saturation</a:t>
            </a:r>
          </a:p>
          <a:p>
            <a:pPr eaLnBrk="1" hangingPunct="1"/>
            <a:endParaRPr lang="en-US" altLang="en-US" sz="1600"/>
          </a:p>
        </p:txBody>
      </p:sp>
      <p:pic>
        <p:nvPicPr>
          <p:cNvPr id="59395" name="Picture 6">
            <a:extLst>
              <a:ext uri="{FF2B5EF4-FFF2-40B4-BE49-F238E27FC236}">
                <a16:creationId xmlns:a16="http://schemas.microsoft.com/office/drawing/2014/main" id="{4CD62947-E7FB-4D55-8604-64D3A2D14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90800"/>
            <a:ext cx="2362200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3">
            <a:extLst>
              <a:ext uri="{FF2B5EF4-FFF2-40B4-BE49-F238E27FC236}">
                <a16:creationId xmlns:a16="http://schemas.microsoft.com/office/drawing/2014/main" id="{73E3B956-6A54-48D9-84FB-D3700637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20814"/>
            <a:ext cx="2789238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A99AD1D-1BA5-44D5-9D52-DD8C05F1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2895601"/>
            <a:ext cx="2576513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157CE2F6-F07A-4B3C-AA1B-2924AE36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4191001"/>
            <a:ext cx="2568575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4AA1FD5B-1F4C-4788-9AA4-732992758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505200"/>
            <a:ext cx="609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3A3E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6">
            <a:extLst>
              <a:ext uri="{FF2B5EF4-FFF2-40B4-BE49-F238E27FC236}">
                <a16:creationId xmlns:a16="http://schemas.microsoft.com/office/drawing/2014/main" id="{C50AD83C-A3B4-4CF9-867B-574BC7034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IBEB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60418" name="Rectangle 14">
            <a:extLst>
              <a:ext uri="{FF2B5EF4-FFF2-40B4-BE49-F238E27FC236}">
                <a16:creationId xmlns:a16="http://schemas.microsoft.com/office/drawing/2014/main" id="{CD43E529-72CF-482E-9A60-FA79A2F6C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609600"/>
            <a:ext cx="3355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Application – Software engineering</a:t>
            </a: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AD398EFF-B7B4-4C06-B696-5E935CF2E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600200"/>
            <a:ext cx="28035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60420" name="Group 10">
            <a:extLst>
              <a:ext uri="{FF2B5EF4-FFF2-40B4-BE49-F238E27FC236}">
                <a16:creationId xmlns:a16="http://schemas.microsoft.com/office/drawing/2014/main" id="{1631B328-9591-42F2-A56E-8849274C7E08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1524000"/>
            <a:ext cx="3200400" cy="2819400"/>
            <a:chOff x="4572000" y="2057401"/>
            <a:chExt cx="3200400" cy="2819400"/>
          </a:xfrm>
        </p:grpSpPr>
        <p:pic>
          <p:nvPicPr>
            <p:cNvPr id="60427" name="Picture 7">
              <a:extLst>
                <a:ext uri="{FF2B5EF4-FFF2-40B4-BE49-F238E27FC236}">
                  <a16:creationId xmlns:a16="http://schemas.microsoft.com/office/drawing/2014/main" id="{86C5535D-F95C-4A6E-AF08-579932B9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057401"/>
              <a:ext cx="2955456" cy="281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FD1405-A824-401A-AA37-9ACA8492572B}"/>
                </a:ext>
              </a:extLst>
            </p:cNvPr>
            <p:cNvSpPr/>
            <p:nvPr/>
          </p:nvSpPr>
          <p:spPr>
            <a:xfrm>
              <a:off x="7010400" y="4572001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F9D497-C6B6-4068-850F-C1A1837AE9E2}"/>
                </a:ext>
              </a:extLst>
            </p:cNvPr>
            <p:cNvSpPr/>
            <p:nvPr/>
          </p:nvSpPr>
          <p:spPr>
            <a:xfrm>
              <a:off x="7391400" y="3352801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93D7B6-55BE-4412-AB3E-7E2D367FF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786063"/>
            <a:ext cx="609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3A3E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0422" name="Rectangle 12">
            <a:extLst>
              <a:ext uri="{FF2B5EF4-FFF2-40B4-BE49-F238E27FC236}">
                <a16:creationId xmlns:a16="http://schemas.microsoft.com/office/drawing/2014/main" id="{5F6205ED-693E-4166-9BAD-726EA0264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3" y="4648201"/>
            <a:ext cx="200035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original HEB</a:t>
            </a:r>
            <a:br>
              <a:rPr lang="en-US" altLang="en-US" sz="1400">
                <a:solidFill>
                  <a:srgbClr val="7575D1"/>
                </a:solidFill>
              </a:rPr>
            </a:br>
            <a:endParaRPr lang="en-US" altLang="en-US" sz="1400">
              <a:solidFill>
                <a:srgbClr val="7575D1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 is connected to B…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…but </a:t>
            </a:r>
            <a:r>
              <a:rPr lang="en-US" altLang="en-US" sz="1400" i="1"/>
              <a:t>how</a:t>
            </a:r>
            <a:r>
              <a:rPr lang="en-US" altLang="en-US" sz="1400"/>
              <a:t>?</a:t>
            </a:r>
          </a:p>
        </p:txBody>
      </p:sp>
      <p:sp>
        <p:nvSpPr>
          <p:cNvPr id="60423" name="Rectangle 13">
            <a:extLst>
              <a:ext uri="{FF2B5EF4-FFF2-40B4-BE49-F238E27FC236}">
                <a16:creationId xmlns:a16="http://schemas.microsoft.com/office/drawing/2014/main" id="{D0C644C5-54BE-494B-A4B5-0759A65EE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663" y="4648200"/>
            <a:ext cx="21463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new IBEB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</a:t>
            </a:r>
            <a:r>
              <a:rPr lang="en-US" altLang="en-US" sz="1400" baseline="-25000"/>
              <a:t>1</a:t>
            </a:r>
            <a:r>
              <a:rPr lang="en-US" altLang="en-US" sz="1400"/>
              <a:t> is connected to B</a:t>
            </a:r>
            <a:r>
              <a:rPr lang="en-US" altLang="en-US" sz="1400" baseline="-25000"/>
              <a:t>1</a:t>
            </a:r>
            <a:r>
              <a:rPr lang="en-US" altLang="en-US" sz="1400"/>
              <a:t>…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</a:t>
            </a:r>
            <a:r>
              <a:rPr lang="en-US" altLang="en-US" sz="1400" baseline="-25000"/>
              <a:t>2</a:t>
            </a:r>
            <a:r>
              <a:rPr lang="en-US" altLang="en-US" sz="1400"/>
              <a:t> is connected to B</a:t>
            </a:r>
            <a:r>
              <a:rPr lang="en-US" altLang="en-US" sz="1400" baseline="-25000"/>
              <a:t>2</a:t>
            </a:r>
            <a:endParaRPr lang="en-US" altLang="en-US" sz="1400"/>
          </a:p>
          <a:p>
            <a:pPr eaLnBrk="1" hangingPunct="1"/>
            <a:endParaRPr lang="en-US" altLang="en-US" sz="1400">
              <a:solidFill>
                <a:srgbClr val="7575D1"/>
              </a:solidFill>
            </a:endParaRPr>
          </a:p>
        </p:txBody>
      </p:sp>
      <p:pic>
        <p:nvPicPr>
          <p:cNvPr id="60424" name="Picture 11">
            <a:extLst>
              <a:ext uri="{FF2B5EF4-FFF2-40B4-BE49-F238E27FC236}">
                <a16:creationId xmlns:a16="http://schemas.microsoft.com/office/drawing/2014/main" id="{B4D36CF5-33F2-4143-9A85-3D9DC07A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C1F2C3-9643-4000-9405-19581F619180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0426" name="Rectangle 18">
            <a:extLst>
              <a:ext uri="{FF2B5EF4-FFF2-40B4-BE49-F238E27FC236}">
                <a16:creationId xmlns:a16="http://schemas.microsoft.com/office/drawing/2014/main" id="{AB15A6DB-1C46-446E-ADD3-46A1B9673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6">
            <a:extLst>
              <a:ext uri="{FF2B5EF4-FFF2-40B4-BE49-F238E27FC236}">
                <a16:creationId xmlns:a16="http://schemas.microsoft.com/office/drawing/2014/main" id="{015C3EAC-52B2-48BD-8910-ACB0E17252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Attributes and structure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61442" name="Rectangle 14">
            <a:extLst>
              <a:ext uri="{FF2B5EF4-FFF2-40B4-BE49-F238E27FC236}">
                <a16:creationId xmlns:a16="http://schemas.microsoft.com/office/drawing/2014/main" id="{954B9373-6481-414E-B195-B3384552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58150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Recall from lecture 1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both nodes and edges in a graph can have several attributes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attributes can be numerical, ordinal, categorical, …</a:t>
            </a:r>
            <a:endParaRPr lang="en-US" altLang="en-US" sz="1400"/>
          </a:p>
        </p:txBody>
      </p:sp>
      <p:sp>
        <p:nvSpPr>
          <p:cNvPr id="61443" name="Rectangle 14">
            <a:extLst>
              <a:ext uri="{FF2B5EF4-FFF2-40B4-BE49-F238E27FC236}">
                <a16:creationId xmlns:a16="http://schemas.microsoft.com/office/drawing/2014/main" id="{FB814E7D-1D5E-4BDE-8AC2-196FA8ACB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063" y="2293938"/>
            <a:ext cx="6134100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How to understand attributes?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table lens, parallel coordinates, scatter plots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400"/>
              <a:t>good to compare attributes among themselves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do not correlate attributes with structure</a:t>
            </a:r>
          </a:p>
          <a:p>
            <a:pPr lvl="1" eaLnBrk="1" hangingPunct="1">
              <a:buFontTx/>
              <a:buChar char="•"/>
            </a:pPr>
            <a:endParaRPr lang="en-US" altLang="en-US" sz="1400"/>
          </a:p>
          <a:p>
            <a:pPr eaLnBrk="1" hangingPunct="1">
              <a:buFontTx/>
              <a:buChar char="•"/>
            </a:pPr>
            <a:r>
              <a:rPr lang="en-US" altLang="en-US" sz="1600"/>
              <a:t> treemaps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encode 1..3 attributes in cell visuals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correlate attributes with hierarchy, but not with association</a:t>
            </a:r>
          </a:p>
          <a:p>
            <a:pPr lvl="1" eaLnBrk="1" hangingPunct="1">
              <a:buFontTx/>
              <a:buChar char="•"/>
            </a:pPr>
            <a:endParaRPr lang="en-US" altLang="en-US" sz="1400"/>
          </a:p>
          <a:p>
            <a:pPr eaLnBrk="1" hangingPunct="1">
              <a:buFontTx/>
              <a:buChar char="•"/>
            </a:pPr>
            <a:r>
              <a:rPr lang="en-US" altLang="en-US" sz="1600"/>
              <a:t> node-link layouts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encode 1..2 attributes in node and link visuals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correlate attributes with hierarchy and/or association</a:t>
            </a:r>
          </a:p>
          <a:p>
            <a:pPr lvl="1" eaLnBrk="1" hangingPunct="1">
              <a:buFontTx/>
              <a:buChar char="•"/>
            </a:pPr>
            <a:endParaRPr lang="en-US" altLang="en-US" sz="1400"/>
          </a:p>
          <a:p>
            <a:pPr lvl="1" eaLnBrk="1" hangingPunct="1">
              <a:buFontTx/>
              <a:buChar char="•"/>
            </a:pPr>
            <a:endParaRPr lang="en-US" altLang="en-US" sz="1400"/>
          </a:p>
          <a:p>
            <a:pPr eaLnBrk="1" hangingPunct="1">
              <a:buFontTx/>
              <a:buChar char="•"/>
            </a:pPr>
            <a:r>
              <a:rPr lang="en-US" altLang="en-US" sz="1600"/>
              <a:t> hard to show more attributes on a structural (graph) visualization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open research problem (10..50 attributes?)</a:t>
            </a:r>
          </a:p>
          <a:p>
            <a:pPr lvl="1" eaLnBrk="1" hangingPunct="1">
              <a:buFontTx/>
              <a:buChar char="•"/>
            </a:pPr>
            <a:endParaRPr lang="en-US" altLang="en-US" sz="1400"/>
          </a:p>
          <a:p>
            <a:pPr eaLnBrk="1" hangingPunct="1">
              <a:buFontTx/>
              <a:buChar char="•"/>
            </a:pPr>
            <a:endParaRPr lang="en-US" altLang="en-US" sz="1400"/>
          </a:p>
        </p:txBody>
      </p:sp>
      <p:pic>
        <p:nvPicPr>
          <p:cNvPr id="61444" name="Picture 11">
            <a:extLst>
              <a:ext uri="{FF2B5EF4-FFF2-40B4-BE49-F238E27FC236}">
                <a16:creationId xmlns:a16="http://schemas.microsoft.com/office/drawing/2014/main" id="{CE4C5177-C372-45BE-ACA7-8EED9E7C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AB3F70-7628-44F4-82CE-4E90309712F3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1446" name="Rectangle 18">
            <a:extLst>
              <a:ext uri="{FF2B5EF4-FFF2-40B4-BE49-F238E27FC236}">
                <a16:creationId xmlns:a16="http://schemas.microsoft.com/office/drawing/2014/main" id="{0614D5BB-4515-486D-B0D6-635C00C16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6">
            <a:extLst>
              <a:ext uri="{FF2B5EF4-FFF2-40B4-BE49-F238E27FC236}">
                <a16:creationId xmlns:a16="http://schemas.microsoft.com/office/drawing/2014/main" id="{EA6532B9-B19B-45C4-97C0-FC467DAB36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Attributes and structure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62466" name="Rectangle 14">
            <a:extLst>
              <a:ext uri="{FF2B5EF4-FFF2-40B4-BE49-F238E27FC236}">
                <a16:creationId xmlns:a16="http://schemas.microsoft.com/office/drawing/2014/main" id="{9DEC62CD-73BE-4A0A-960C-910A5092B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1"/>
            <a:ext cx="41905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Edge directions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particularly tricky case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node-link layouts: edges are thin shapes…</a:t>
            </a:r>
            <a:endParaRPr lang="en-US" altLang="en-US" sz="1400"/>
          </a:p>
        </p:txBody>
      </p:sp>
      <p:pic>
        <p:nvPicPr>
          <p:cNvPr id="62467" name="Picture 7">
            <a:extLst>
              <a:ext uri="{FF2B5EF4-FFF2-40B4-BE49-F238E27FC236}">
                <a16:creationId xmlns:a16="http://schemas.microsoft.com/office/drawing/2014/main" id="{73FBD021-B769-4BE6-B73B-7075AD41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209801"/>
            <a:ext cx="25527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Rectangle 8">
            <a:extLst>
              <a:ext uri="{FF2B5EF4-FFF2-40B4-BE49-F238E27FC236}">
                <a16:creationId xmlns:a16="http://schemas.microsoft.com/office/drawing/2014/main" id="{E89B8E49-9E5D-4B46-93B6-5A8A56E87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4837114"/>
            <a:ext cx="20177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solution 1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hue gradient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from = red, to = green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overlaps: problematic</a:t>
            </a:r>
          </a:p>
        </p:txBody>
      </p:sp>
      <p:pic>
        <p:nvPicPr>
          <p:cNvPr id="62469" name="Picture 5">
            <a:extLst>
              <a:ext uri="{FF2B5EF4-FFF2-40B4-BE49-F238E27FC236}">
                <a16:creationId xmlns:a16="http://schemas.microsoft.com/office/drawing/2014/main" id="{D3C2D1A5-A03A-4169-8C6D-3AFFC4E0E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2667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Rectangle 6">
            <a:extLst>
              <a:ext uri="{FF2B5EF4-FFF2-40B4-BE49-F238E27FC236}">
                <a16:creationId xmlns:a16="http://schemas.microsoft.com/office/drawing/2014/main" id="{14596F54-4A7A-4788-9450-F90E9CAD3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837114"/>
            <a:ext cx="21209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solution 2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luminance gradient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from = bright, to = dark</a:t>
            </a:r>
          </a:p>
          <a:p>
            <a:pPr eaLnBrk="1" hangingPunct="1"/>
            <a:r>
              <a:rPr lang="en-US" altLang="en-US" sz="1400"/>
              <a:t>  (on black background)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overlaps: problematic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7418B8-433C-4200-893B-32F619F505F0}"/>
              </a:ext>
            </a:extLst>
          </p:cNvPr>
          <p:cNvCxnSpPr/>
          <p:nvPr/>
        </p:nvCxnSpPr>
        <p:spPr>
          <a:xfrm>
            <a:off x="5029200" y="6068199"/>
            <a:ext cx="1828800" cy="1588"/>
          </a:xfrm>
          <a:prstGeom prst="line">
            <a:avLst/>
          </a:prstGeom>
          <a:ln w="12700" cap="flat" cmpd="sng" algn="ctr">
            <a:gradFill flip="none" rotWithShape="1">
              <a:gsLst>
                <a:gs pos="0">
                  <a:schemeClr val="tx1"/>
                </a:gs>
                <a:gs pos="100000">
                  <a:prstClr val="white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472" name="Rectangle 10">
            <a:extLst>
              <a:ext uri="{FF2B5EF4-FFF2-40B4-BE49-F238E27FC236}">
                <a16:creationId xmlns:a16="http://schemas.microsoft.com/office/drawing/2014/main" id="{68014618-3180-4C8F-B338-E769770FD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6019801"/>
            <a:ext cx="5357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i="1"/>
              <a:t>from </a:t>
            </a:r>
          </a:p>
        </p:txBody>
      </p:sp>
      <p:sp>
        <p:nvSpPr>
          <p:cNvPr id="62473" name="Rectangle 11">
            <a:extLst>
              <a:ext uri="{FF2B5EF4-FFF2-40B4-BE49-F238E27FC236}">
                <a16:creationId xmlns:a16="http://schemas.microsoft.com/office/drawing/2014/main" id="{68907A63-50F2-4196-96F0-17E6602A1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763" y="6019801"/>
            <a:ext cx="3129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i="1"/>
              <a:t>to</a:t>
            </a:r>
          </a:p>
        </p:txBody>
      </p:sp>
      <p:pic>
        <p:nvPicPr>
          <p:cNvPr id="62474" name="Picture 3">
            <a:extLst>
              <a:ext uri="{FF2B5EF4-FFF2-40B4-BE49-F238E27FC236}">
                <a16:creationId xmlns:a16="http://schemas.microsoft.com/office/drawing/2014/main" id="{E9398568-DB7A-411A-90AB-6DDDD58B7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63" y="1946276"/>
            <a:ext cx="29718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2475" name="Rectangle 13">
            <a:extLst>
              <a:ext uri="{FF2B5EF4-FFF2-40B4-BE49-F238E27FC236}">
                <a16:creationId xmlns:a16="http://schemas.microsoft.com/office/drawing/2014/main" id="{B145BB3A-D1EF-4231-B2F1-6B30CC0DF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1" y="4849814"/>
            <a:ext cx="24415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solution 3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oriented textures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need thick edges (bundles)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close bundles: problematic</a:t>
            </a:r>
          </a:p>
        </p:txBody>
      </p:sp>
      <p:pic>
        <p:nvPicPr>
          <p:cNvPr id="62476" name="Picture 11">
            <a:extLst>
              <a:ext uri="{FF2B5EF4-FFF2-40B4-BE49-F238E27FC236}">
                <a16:creationId xmlns:a16="http://schemas.microsoft.com/office/drawing/2014/main" id="{5792A84C-C143-45ED-9656-B42799B2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06A415-BF47-4487-B6CB-9A5575E538E8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2478" name="Rectangle 18">
            <a:extLst>
              <a:ext uri="{FF2B5EF4-FFF2-40B4-BE49-F238E27FC236}">
                <a16:creationId xmlns:a16="http://schemas.microsoft.com/office/drawing/2014/main" id="{A03C4015-3D14-4924-AAFC-0EF320DF4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6">
            <a:extLst>
              <a:ext uri="{FF2B5EF4-FFF2-40B4-BE49-F238E27FC236}">
                <a16:creationId xmlns:a16="http://schemas.microsoft.com/office/drawing/2014/main" id="{AFBE0C10-AA3D-46E1-96B1-B64EB5130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Attributes and structure</a:t>
            </a:r>
            <a:endParaRPr lang="en-US" altLang="en-US" sz="1400">
              <a:solidFill>
                <a:srgbClr val="000090"/>
              </a:solidFill>
            </a:endParaRPr>
          </a:p>
        </p:txBody>
      </p:sp>
      <p:pic>
        <p:nvPicPr>
          <p:cNvPr id="63490" name="Picture 5">
            <a:extLst>
              <a:ext uri="{FF2B5EF4-FFF2-40B4-BE49-F238E27FC236}">
                <a16:creationId xmlns:a16="http://schemas.microsoft.com/office/drawing/2014/main" id="{2D0A7C5B-4A08-47A4-9EA7-67C72EAC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57401"/>
            <a:ext cx="65405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14">
            <a:extLst>
              <a:ext uri="{FF2B5EF4-FFF2-40B4-BE49-F238E27FC236}">
                <a16:creationId xmlns:a16="http://schemas.microsoft.com/office/drawing/2014/main" id="{227E044F-316A-4F4A-8D3D-09443049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35226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Use the 3</a:t>
            </a:r>
            <a:r>
              <a:rPr lang="en-US" altLang="en-US" sz="1600" baseline="30000">
                <a:solidFill>
                  <a:srgbClr val="7575D1"/>
                </a:solidFill>
              </a:rPr>
              <a:t>rd</a:t>
            </a:r>
            <a:r>
              <a:rPr lang="en-US" altLang="en-US" sz="1600">
                <a:solidFill>
                  <a:srgbClr val="7575D1"/>
                </a:solidFill>
              </a:rPr>
              <a:t> dimension: city metaphor</a:t>
            </a:r>
          </a:p>
          <a:p>
            <a:pPr eaLnBrk="1" hangingPunct="1">
              <a:buFontTx/>
              <a:buChar char="•"/>
            </a:pPr>
            <a:r>
              <a:rPr lang="en-US" altLang="en-US" sz="1600" i="1">
                <a:latin typeface="Times" panose="02020603050405020304" pitchFamily="18" charset="0"/>
              </a:rPr>
              <a:t> xy </a:t>
            </a:r>
            <a:r>
              <a:rPr lang="en-US" altLang="en-US" sz="1600"/>
              <a:t>plane: structure (treemap)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600" i="1">
                <a:latin typeface="Times" panose="02020603050405020304" pitchFamily="18" charset="0"/>
              </a:rPr>
              <a:t>z </a:t>
            </a:r>
            <a:r>
              <a:rPr lang="en-US" altLang="en-US" sz="1600"/>
              <a:t> axis: metrics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color + </a:t>
            </a:r>
            <a:r>
              <a:rPr lang="en-US" altLang="en-US" sz="1600" i="1">
                <a:latin typeface="Times" panose="02020603050405020304" pitchFamily="18" charset="0"/>
              </a:rPr>
              <a:t>xy </a:t>
            </a:r>
            <a:r>
              <a:rPr lang="en-US" altLang="en-US" sz="1600"/>
              <a:t>size : extra metrics</a:t>
            </a:r>
            <a:endParaRPr lang="en-US" altLang="en-US" sz="1400"/>
          </a:p>
        </p:txBody>
      </p:sp>
      <p:pic>
        <p:nvPicPr>
          <p:cNvPr id="63492" name="Picture 11">
            <a:extLst>
              <a:ext uri="{FF2B5EF4-FFF2-40B4-BE49-F238E27FC236}">
                <a16:creationId xmlns:a16="http://schemas.microsoft.com/office/drawing/2014/main" id="{D0BFDBB7-3BDF-4A53-BCC9-7A020F0F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E2FCA6-74E7-460B-9F74-2FD313A9ECC1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3494" name="Rectangle 18">
            <a:extLst>
              <a:ext uri="{FF2B5EF4-FFF2-40B4-BE49-F238E27FC236}">
                <a16:creationId xmlns:a16="http://schemas.microsoft.com/office/drawing/2014/main" id="{9781C108-C738-4445-B24B-285882AD1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63495" name="Rectangle 9">
            <a:extLst>
              <a:ext uri="{FF2B5EF4-FFF2-40B4-BE49-F238E27FC236}">
                <a16:creationId xmlns:a16="http://schemas.microsoft.com/office/drawing/2014/main" id="{C8F31A73-C624-4A47-800F-71C318F37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4" y="6370638"/>
            <a:ext cx="5468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R. Wettel, M. Lanza, Program comprehension through software habitability, IEEE ICPC, 2007</a:t>
            </a:r>
            <a:br>
              <a:rPr lang="en-US" altLang="en-US" sz="1000"/>
            </a:br>
            <a:r>
              <a:rPr lang="en-US" altLang="en-US" sz="1000"/>
              <a:t>see also Codstruction tool (codstruction.wordpress.com)</a:t>
            </a:r>
          </a:p>
        </p:txBody>
      </p:sp>
      <p:sp>
        <p:nvSpPr>
          <p:cNvPr id="63496" name="Rectangle 9">
            <a:extLst>
              <a:ext uri="{FF2B5EF4-FFF2-40B4-BE49-F238E27FC236}">
                <a16:creationId xmlns:a16="http://schemas.microsoft.com/office/drawing/2014/main" id="{ADABB0A8-518D-444C-9E66-EBCB251D6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1428750"/>
            <a:ext cx="3921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JHotDraw system (</a:t>
            </a:r>
            <a:r>
              <a:rPr lang="en-US" altLang="en-US" sz="1000">
                <a:hlinkClick r:id="rId4"/>
              </a:rPr>
              <a:t>www.jhotdraw.org</a:t>
            </a:r>
            <a:r>
              <a:rPr lang="en-US" altLang="en-US" sz="1000"/>
              <a:t>)</a:t>
            </a:r>
          </a:p>
          <a:p>
            <a:pPr eaLnBrk="1" hangingPunct="1"/>
            <a:r>
              <a:rPr lang="en-US" altLang="en-US" sz="1000"/>
              <a:t>visualized with CodeCity (</a:t>
            </a:r>
            <a:r>
              <a:rPr lang="en-US" altLang="en-US" sz="1000">
                <a:hlinkClick r:id="rId5"/>
              </a:rPr>
              <a:t>www.usi.inf.ch/phd/wettel/codecity.html</a:t>
            </a:r>
            <a:r>
              <a:rPr lang="en-US" altLang="en-US" sz="1000"/>
              <a:t>)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6">
            <a:extLst>
              <a:ext uri="{FF2B5EF4-FFF2-40B4-BE49-F238E27FC236}">
                <a16:creationId xmlns:a16="http://schemas.microsoft.com/office/drawing/2014/main" id="{09A7C770-422D-46FB-BED6-45B1547107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3D vs 2D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64514" name="Rectangle 14">
            <a:extLst>
              <a:ext uri="{FF2B5EF4-FFF2-40B4-BE49-F238E27FC236}">
                <a16:creationId xmlns:a16="http://schemas.microsoft.com/office/drawing/2014/main" id="{DDA146B2-412F-44C5-98D3-25A691034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39290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3D pro</a:t>
            </a:r>
            <a:r>
              <a:rPr lang="ja-JP" altLang="en-US" sz="1600">
                <a:solidFill>
                  <a:srgbClr val="7575D1"/>
                </a:solidFill>
              </a:rPr>
              <a:t>’</a:t>
            </a:r>
            <a:r>
              <a:rPr lang="en-US" altLang="ja-JP" sz="1600">
                <a:solidFill>
                  <a:srgbClr val="7575D1"/>
                </a:solidFill>
              </a:rPr>
              <a:t>s</a:t>
            </a:r>
          </a:p>
          <a:p>
            <a:pPr eaLnBrk="1" hangingPunct="1">
              <a:buFontTx/>
              <a:buChar char="•"/>
            </a:pPr>
            <a:r>
              <a:rPr lang="en-US" altLang="en-US" sz="1600" i="1">
                <a:latin typeface="Times" panose="02020603050405020304" pitchFamily="18" charset="0"/>
              </a:rPr>
              <a:t> </a:t>
            </a:r>
            <a:r>
              <a:rPr lang="en-US" altLang="en-US" sz="1600"/>
              <a:t>one extra dimension to show data with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some 3D layouts are intuitive (code city)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3D wow factor</a:t>
            </a:r>
          </a:p>
        </p:txBody>
      </p:sp>
      <p:sp>
        <p:nvSpPr>
          <p:cNvPr id="64515" name="Rectangle 14">
            <a:extLst>
              <a:ext uri="{FF2B5EF4-FFF2-40B4-BE49-F238E27FC236}">
                <a16:creationId xmlns:a16="http://schemas.microsoft.com/office/drawing/2014/main" id="{6E170329-E4AB-4675-9DA9-E77CEA5F7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2738" y="762000"/>
            <a:ext cx="324961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3D con</a:t>
            </a:r>
            <a:r>
              <a:rPr lang="ja-JP" altLang="en-US" sz="1600">
                <a:solidFill>
                  <a:srgbClr val="7575D1"/>
                </a:solidFill>
              </a:rPr>
              <a:t>’</a:t>
            </a:r>
            <a:r>
              <a:rPr lang="en-US" altLang="ja-JP" sz="1600">
                <a:solidFill>
                  <a:srgbClr val="7575D1"/>
                </a:solidFill>
              </a:rPr>
              <a:t>s</a:t>
            </a:r>
          </a:p>
          <a:p>
            <a:pPr eaLnBrk="1" hangingPunct="1">
              <a:buFontTx/>
              <a:buChar char="•"/>
            </a:pPr>
            <a:r>
              <a:rPr lang="en-US" altLang="en-US" sz="1600" i="1">
                <a:latin typeface="Times" panose="02020603050405020304" pitchFamily="18" charset="0"/>
              </a:rPr>
              <a:t> </a:t>
            </a:r>
            <a:r>
              <a:rPr lang="en-US" altLang="en-US" sz="1600"/>
              <a:t>perspective deformation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occlusion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loss of orientation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complex interaction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developers familiar with 2D tools</a:t>
            </a:r>
            <a:endParaRPr lang="en-US" altLang="en-US" sz="1400"/>
          </a:p>
        </p:txBody>
      </p:sp>
      <p:pic>
        <p:nvPicPr>
          <p:cNvPr id="64516" name="Picture 13">
            <a:extLst>
              <a:ext uri="{FF2B5EF4-FFF2-40B4-BE49-F238E27FC236}">
                <a16:creationId xmlns:a16="http://schemas.microsoft.com/office/drawing/2014/main" id="{D35BABBA-13B2-456B-82D6-253F1046B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133725"/>
            <a:ext cx="333692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14">
            <a:extLst>
              <a:ext uri="{FF2B5EF4-FFF2-40B4-BE49-F238E27FC236}">
                <a16:creationId xmlns:a16="http://schemas.microsoft.com/office/drawing/2014/main" id="{2BAEB0CC-ECFA-4100-B0C6-675682EE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86584">
            <a:off x="4241801" y="3309938"/>
            <a:ext cx="3336925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AC0292-F0AE-4EC1-A328-3D7F9AFD5DE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009901" y="4086226"/>
            <a:ext cx="381000" cy="3175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BB231-4FE1-4DE7-9B1E-A08521E2F24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983707" y="3655220"/>
            <a:ext cx="381000" cy="1587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20" name="Rectangle 18">
            <a:extLst>
              <a:ext uri="{FF2B5EF4-FFF2-40B4-BE49-F238E27FC236}">
                <a16:creationId xmlns:a16="http://schemas.microsoft.com/office/drawing/2014/main" id="{4BF837B2-155F-4136-B7A4-20DB381F5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5" y="3919539"/>
            <a:ext cx="304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4521" name="Rectangle 19">
            <a:extLst>
              <a:ext uri="{FF2B5EF4-FFF2-40B4-BE49-F238E27FC236}">
                <a16:creationId xmlns:a16="http://schemas.microsoft.com/office/drawing/2014/main" id="{5A7FC564-FC47-4DA9-89B1-FD3BC16F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3465514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64522" name="Rectangle 20">
            <a:extLst>
              <a:ext uri="{FF2B5EF4-FFF2-40B4-BE49-F238E27FC236}">
                <a16:creationId xmlns:a16="http://schemas.microsoft.com/office/drawing/2014/main" id="{625FEAD5-A435-42BF-ABB8-92D8E5DB6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5343525"/>
            <a:ext cx="30412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which is taller? A or B?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there</a:t>
            </a:r>
            <a:r>
              <a:rPr lang="ja-JP" altLang="en-US" sz="1400"/>
              <a:t>’</a:t>
            </a:r>
            <a:r>
              <a:rPr lang="en-US" altLang="ja-JP" sz="1400"/>
              <a:t>s perspective foreshortening</a:t>
            </a:r>
            <a:endParaRPr lang="en-US" altLang="en-US" sz="1400"/>
          </a:p>
        </p:txBody>
      </p:sp>
      <p:sp>
        <p:nvSpPr>
          <p:cNvPr id="64523" name="Rectangle 21">
            <a:extLst>
              <a:ext uri="{FF2B5EF4-FFF2-40B4-BE49-F238E27FC236}">
                <a16:creationId xmlns:a16="http://schemas.microsoft.com/office/drawing/2014/main" id="{E74B229B-97BE-4702-A036-7DA565059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343526"/>
            <a:ext cx="2800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how do you describe this image</a:t>
            </a:r>
            <a:br>
              <a:rPr lang="en-US" altLang="en-US" sz="1400"/>
            </a:br>
            <a:r>
              <a:rPr lang="en-US" altLang="en-US" sz="1400"/>
              <a:t>  to your colleague?</a:t>
            </a:r>
          </a:p>
        </p:txBody>
      </p:sp>
      <p:pic>
        <p:nvPicPr>
          <p:cNvPr id="64524" name="Picture 22">
            <a:extLst>
              <a:ext uri="{FF2B5EF4-FFF2-40B4-BE49-F238E27FC236}">
                <a16:creationId xmlns:a16="http://schemas.microsoft.com/office/drawing/2014/main" id="{4205442E-87A2-4F01-9DC8-38D6C5AAC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54351"/>
            <a:ext cx="2801938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5" name="Rectangle 23">
            <a:extLst>
              <a:ext uri="{FF2B5EF4-FFF2-40B4-BE49-F238E27FC236}">
                <a16:creationId xmlns:a16="http://schemas.microsoft.com/office/drawing/2014/main" id="{00A8A21E-F45B-4700-8B25-0BC67413E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051" y="5343526"/>
            <a:ext cx="2428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can you tell what is inside?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can you follow an edge?</a:t>
            </a:r>
          </a:p>
        </p:txBody>
      </p:sp>
      <p:pic>
        <p:nvPicPr>
          <p:cNvPr id="64526" name="Picture 11">
            <a:extLst>
              <a:ext uri="{FF2B5EF4-FFF2-40B4-BE49-F238E27FC236}">
                <a16:creationId xmlns:a16="http://schemas.microsoft.com/office/drawing/2014/main" id="{AB528BA6-7218-4CBE-9AD6-6AA253C1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B7B05C-DA4A-475E-A710-EC0693291609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4528" name="Rectangle 18">
            <a:extLst>
              <a:ext uri="{FF2B5EF4-FFF2-40B4-BE49-F238E27FC236}">
                <a16:creationId xmlns:a16="http://schemas.microsoft.com/office/drawing/2014/main" id="{A73AEE9A-9DC4-47F8-8490-54245DB4E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64529" name="Rectangle 9">
            <a:extLst>
              <a:ext uri="{FF2B5EF4-FFF2-40B4-BE49-F238E27FC236}">
                <a16:creationId xmlns:a16="http://schemas.microsoft.com/office/drawing/2014/main" id="{91EB2685-385B-4C0F-8713-03762FC39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3" y="6370638"/>
            <a:ext cx="5480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RA. Teyseyre, M. Campo, An Overview of 3D Software Visualization, IEEE TVCG 15(1), 2009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6">
            <a:extLst>
              <a:ext uri="{FF2B5EF4-FFF2-40B4-BE49-F238E27FC236}">
                <a16:creationId xmlns:a16="http://schemas.microsoft.com/office/drawing/2014/main" id="{3142751D-6034-491A-8344-8DCE5FDAE6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structure: Diagrams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65538" name="Rectangle 14">
            <a:extLst>
              <a:ext uri="{FF2B5EF4-FFF2-40B4-BE49-F238E27FC236}">
                <a16:creationId xmlns:a16="http://schemas.microsoft.com/office/drawing/2014/main" id="{1AB27623-8796-4A34-8DBF-0A9B3596C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7212012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Diagrams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design or architectural information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can be also generated from source code (reverse engineering)</a:t>
            </a:r>
          </a:p>
          <a:p>
            <a:pPr eaLnBrk="1" hangingPunct="1"/>
            <a:endParaRPr lang="en-US" altLang="en-US" sz="1400"/>
          </a:p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UML (Unified Modeling Language)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most accepted (but not only) diagram notation in the engineering community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600">
                <a:solidFill>
                  <a:srgbClr val="7575D1"/>
                </a:solidFill>
              </a:rPr>
              <a:t>class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object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sequence 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use case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600">
                <a:solidFill>
                  <a:srgbClr val="7575D1"/>
                </a:solidFill>
              </a:rPr>
              <a:t>statecharts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activity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package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</a:t>
            </a:r>
            <a:r>
              <a:rPr lang="en-US" altLang="en-US" sz="1600">
                <a:solidFill>
                  <a:srgbClr val="7575D1"/>
                </a:solidFill>
              </a:rPr>
              <a:t>component</a:t>
            </a:r>
          </a:p>
          <a:p>
            <a:pPr lvl="1" eaLnBrk="1" hangingPunct="1">
              <a:buFontTx/>
              <a:buChar char="•"/>
            </a:pPr>
            <a:r>
              <a:rPr lang="en-US" altLang="en-US" sz="1600"/>
              <a:t> deployment</a:t>
            </a:r>
          </a:p>
          <a:p>
            <a:pPr lvl="1" eaLnBrk="1" hangingPunct="1">
              <a:buFontTx/>
              <a:buChar char="•"/>
            </a:pPr>
            <a:endParaRPr lang="en-US" altLang="en-US" sz="1600"/>
          </a:p>
          <a:p>
            <a:pPr eaLnBrk="1" hangingPunct="1">
              <a:buFontTx/>
              <a:buChar char="•"/>
            </a:pPr>
            <a:r>
              <a:rPr lang="en-US" altLang="en-US" sz="1600"/>
              <a:t> variants of node-link layouts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special semantics (icons, positions, text annotations)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most often drawn by hand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sz="16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UML 1.0 most known and used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UML 2.0 and beyond: more powerful but quite complex</a:t>
            </a:r>
          </a:p>
          <a:p>
            <a:pPr eaLnBrk="1" hangingPunct="1"/>
            <a:endParaRPr lang="en-US" altLang="en-US" sz="1600"/>
          </a:p>
        </p:txBody>
      </p:sp>
      <p:pic>
        <p:nvPicPr>
          <p:cNvPr id="65539" name="Picture 11">
            <a:extLst>
              <a:ext uri="{FF2B5EF4-FFF2-40B4-BE49-F238E27FC236}">
                <a16:creationId xmlns:a16="http://schemas.microsoft.com/office/drawing/2014/main" id="{E8A1A936-7299-445E-A2E8-3143EF17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0E81B6-A99F-452A-80D5-CB626A05F7D0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5541" name="Rectangle 18">
            <a:extLst>
              <a:ext uri="{FF2B5EF4-FFF2-40B4-BE49-F238E27FC236}">
                <a16:creationId xmlns:a16="http://schemas.microsoft.com/office/drawing/2014/main" id="{182156E3-80B9-445D-AC20-C240291B7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65542" name="Rectangle 9">
            <a:extLst>
              <a:ext uri="{FF2B5EF4-FFF2-40B4-BE49-F238E27FC236}">
                <a16:creationId xmlns:a16="http://schemas.microsoft.com/office/drawing/2014/main" id="{AD29F35A-65AA-42CE-82EB-A77B29140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4" y="6370638"/>
            <a:ext cx="2632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The UML Notation Standard (www.uml.org)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1">
            <a:extLst>
              <a:ext uri="{FF2B5EF4-FFF2-40B4-BE49-F238E27FC236}">
                <a16:creationId xmlns:a16="http://schemas.microsoft.com/office/drawing/2014/main" id="{D21608F0-EC95-4065-8D73-4DE0094C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53C8E7-A562-4624-BBA2-BF68B2A8249D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6563" name="Rectangle 18">
            <a:extLst>
              <a:ext uri="{FF2B5EF4-FFF2-40B4-BE49-F238E27FC236}">
                <a16:creationId xmlns:a16="http://schemas.microsoft.com/office/drawing/2014/main" id="{78F98EEF-F33E-4AA4-B5ED-D4FDA995F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66564" name="Rectangle 7">
            <a:extLst>
              <a:ext uri="{FF2B5EF4-FFF2-40B4-BE49-F238E27FC236}">
                <a16:creationId xmlns:a16="http://schemas.microsoft.com/office/drawing/2014/main" id="{90F3882B-D720-44D3-9A27-C1F9E9A74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3" y="6370638"/>
            <a:ext cx="3206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MetricView tool (www.cs.rug.nl/svcg/SoftVis/ArchiVis)</a:t>
            </a:r>
          </a:p>
        </p:txBody>
      </p:sp>
      <p:pic>
        <p:nvPicPr>
          <p:cNvPr id="66565" name="Picture 4">
            <a:extLst>
              <a:ext uri="{FF2B5EF4-FFF2-40B4-BE49-F238E27FC236}">
                <a16:creationId xmlns:a16="http://schemas.microsoft.com/office/drawing/2014/main" id="{8E4AFD70-17AD-484D-A0BA-54E6FA24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2497138"/>
            <a:ext cx="4525963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5">
            <a:extLst>
              <a:ext uri="{FF2B5EF4-FFF2-40B4-BE49-F238E27FC236}">
                <a16:creationId xmlns:a16="http://schemas.microsoft.com/office/drawing/2014/main" id="{C7070F9F-7E93-40B4-AFC5-B07919A5E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8" y="2206626"/>
            <a:ext cx="1757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The MetricView tool</a:t>
            </a:r>
            <a:endParaRPr lang="en-GB" altLang="en-US" sz="1400">
              <a:solidFill>
                <a:srgbClr val="7575D1"/>
              </a:solidFill>
            </a:endParaRPr>
          </a:p>
        </p:txBody>
      </p:sp>
      <p:sp>
        <p:nvSpPr>
          <p:cNvPr id="66567" name="Rectangle 6">
            <a:extLst>
              <a:ext uri="{FF2B5EF4-FFF2-40B4-BE49-F238E27FC236}">
                <a16:creationId xmlns:a16="http://schemas.microsoft.com/office/drawing/2014/main" id="{F6A734B6-BE05-4A62-93A1-FFC24DAB8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5976" y="3970338"/>
            <a:ext cx="13001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7575D1"/>
                </a:solidFill>
              </a:rPr>
              <a:t>A: </a:t>
            </a:r>
            <a:r>
              <a:rPr lang="en-US" altLang="en-US" sz="1200"/>
              <a:t>visualization</a:t>
            </a:r>
          </a:p>
          <a:p>
            <a:pPr eaLnBrk="1" hangingPunct="1"/>
            <a:r>
              <a:rPr lang="en-US" altLang="en-US" sz="1200">
                <a:solidFill>
                  <a:srgbClr val="7575D1"/>
                </a:solidFill>
              </a:rPr>
              <a:t>B: </a:t>
            </a:r>
            <a:r>
              <a:rPr lang="en-US" altLang="en-US" sz="1200"/>
              <a:t>UML browser</a:t>
            </a:r>
          </a:p>
          <a:p>
            <a:pPr eaLnBrk="1" hangingPunct="1"/>
            <a:r>
              <a:rPr lang="en-US" altLang="en-US" sz="1200">
                <a:solidFill>
                  <a:srgbClr val="7575D1"/>
                </a:solidFill>
              </a:rPr>
              <a:t>C: </a:t>
            </a:r>
            <a:r>
              <a:rPr lang="en-US" altLang="en-US" sz="1200"/>
              <a:t>metric layout</a:t>
            </a:r>
          </a:p>
          <a:p>
            <a:pPr eaLnBrk="1" hangingPunct="1"/>
            <a:r>
              <a:rPr lang="en-US" altLang="en-US" sz="1200">
                <a:solidFill>
                  <a:srgbClr val="7575D1"/>
                </a:solidFill>
              </a:rPr>
              <a:t>D: </a:t>
            </a:r>
            <a:r>
              <a:rPr lang="en-US" altLang="en-US" sz="1200"/>
              <a:t>metric data</a:t>
            </a:r>
            <a:endParaRPr lang="en-GB" altLang="en-US" sz="1200"/>
          </a:p>
        </p:txBody>
      </p:sp>
      <p:sp>
        <p:nvSpPr>
          <p:cNvPr id="66568" name="Rectangle 6">
            <a:extLst>
              <a:ext uri="{FF2B5EF4-FFF2-40B4-BE49-F238E27FC236}">
                <a16:creationId xmlns:a16="http://schemas.microsoft.com/office/drawing/2014/main" id="{034B52E1-D99B-4971-AB67-308E4EAD1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UML Diagrams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66569" name="Rectangle 14">
            <a:extLst>
              <a:ext uri="{FF2B5EF4-FFF2-40B4-BE49-F238E27FC236}">
                <a16:creationId xmlns:a16="http://schemas.microsoft.com/office/drawing/2014/main" id="{11D6FEED-1775-4A4C-AF3E-188796AAE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5840412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add software metrics to support e.g. software quality analysis</a:t>
            </a:r>
          </a:p>
          <a:p>
            <a:pPr eaLnBrk="1" hangingPunct="1">
              <a:buFontTx/>
              <a:buChar char="•"/>
            </a:pPr>
            <a:r>
              <a:rPr lang="en-US" altLang="en-US" sz="1600"/>
              <a:t> show several metrics per element with icons</a:t>
            </a:r>
            <a:endParaRPr lang="en-US" altLang="en-US" sz="1400"/>
          </a:p>
          <a:p>
            <a:pPr lvl="1" eaLnBrk="1" hangingPunct="1">
              <a:buFontTx/>
              <a:buChar char="•"/>
            </a:pPr>
            <a:r>
              <a:rPr lang="en-US" altLang="en-US" sz="1400"/>
              <a:t> metric encoded as icon size, shape, color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compare metrics of the same element</a:t>
            </a:r>
          </a:p>
          <a:p>
            <a:pPr lvl="1" eaLnBrk="1" hangingPunct="1">
              <a:buFontTx/>
              <a:buChar char="•"/>
            </a:pPr>
            <a:r>
              <a:rPr lang="en-US" altLang="en-US" sz="1400"/>
              <a:t> compare metrics across elements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5" name="Object 2">
            <a:extLst>
              <a:ext uri="{FF2B5EF4-FFF2-40B4-BE49-F238E27FC236}">
                <a16:creationId xmlns:a16="http://schemas.microsoft.com/office/drawing/2014/main" id="{FCC740E9-DA55-4764-85F0-CBE917B459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0050" y="1928814"/>
          <a:ext cx="4273550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7561905" imgH="5353797" progId="Paint.Picture">
                  <p:embed/>
                </p:oleObj>
              </mc:Choice>
              <mc:Fallback>
                <p:oleObj name="Bitmap Image" r:id="rId3" imgW="7561905" imgH="5353797" progId="Paint.Picture">
                  <p:embed/>
                  <p:pic>
                    <p:nvPicPr>
                      <p:cNvPr id="67585" name="Object 2">
                        <a:extLst>
                          <a:ext uri="{FF2B5EF4-FFF2-40B4-BE49-F238E27FC236}">
                            <a16:creationId xmlns:a16="http://schemas.microsoft.com/office/drawing/2014/main" id="{FCC740E9-DA55-4764-85F0-CBE917B459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" contrast="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1928814"/>
                        <a:ext cx="4273550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accent1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6" name="Object 3">
            <a:extLst>
              <a:ext uri="{FF2B5EF4-FFF2-40B4-BE49-F238E27FC236}">
                <a16:creationId xmlns:a16="http://schemas.microsoft.com/office/drawing/2014/main" id="{D3D923A8-3133-4445-97C9-4CFB7394D4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1916114"/>
          <a:ext cx="3968750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Bitmap Image" r:id="rId5" imgW="6876190" imgH="5390476" progId="Paint.Picture">
                  <p:embed/>
                </p:oleObj>
              </mc:Choice>
              <mc:Fallback>
                <p:oleObj name="Bitmap Image" r:id="rId5" imgW="6876190" imgH="5390476" progId="Paint.Picture">
                  <p:embed/>
                  <p:pic>
                    <p:nvPicPr>
                      <p:cNvPr id="67586" name="Object 3">
                        <a:extLst>
                          <a:ext uri="{FF2B5EF4-FFF2-40B4-BE49-F238E27FC236}">
                            <a16:creationId xmlns:a16="http://schemas.microsoft.com/office/drawing/2014/main" id="{D3D923A8-3133-4445-97C9-4CFB7394D4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6000" contrast="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916114"/>
                        <a:ext cx="3968750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chemeClr val="accent1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7" name="Rectangle 6">
            <a:extLst>
              <a:ext uri="{FF2B5EF4-FFF2-40B4-BE49-F238E27FC236}">
                <a16:creationId xmlns:a16="http://schemas.microsoft.com/office/drawing/2014/main" id="{B1DC1C0E-57A2-4D48-85D8-978AEE59EE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UML Diagrams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67588" name="Rectangle 14">
            <a:extLst>
              <a:ext uri="{FF2B5EF4-FFF2-40B4-BE49-F238E27FC236}">
                <a16:creationId xmlns:a16="http://schemas.microsoft.com/office/drawing/2014/main" id="{05F84AC3-D217-4766-95D9-8C8563AE1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0"/>
            <a:ext cx="476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smoothly navigate between structure and metrics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use transparency</a:t>
            </a:r>
          </a:p>
        </p:txBody>
      </p:sp>
      <p:sp>
        <p:nvSpPr>
          <p:cNvPr id="67589" name="Rectangle 8">
            <a:extLst>
              <a:ext uri="{FF2B5EF4-FFF2-40B4-BE49-F238E27FC236}">
                <a16:creationId xmlns:a16="http://schemas.microsoft.com/office/drawing/2014/main" id="{C59F74EA-B452-497E-A999-2211B5BF8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953001"/>
            <a:ext cx="1544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diagram: opaque</a:t>
            </a:r>
          </a:p>
          <a:p>
            <a:pPr eaLnBrk="1" hangingPunct="1"/>
            <a:r>
              <a:rPr lang="en-US" altLang="en-US" sz="1200"/>
              <a:t>metrics: transparent</a:t>
            </a:r>
          </a:p>
        </p:txBody>
      </p:sp>
      <p:sp>
        <p:nvSpPr>
          <p:cNvPr id="67590" name="Rectangle 9">
            <a:extLst>
              <a:ext uri="{FF2B5EF4-FFF2-40B4-BE49-F238E27FC236}">
                <a16:creationId xmlns:a16="http://schemas.microsoft.com/office/drawing/2014/main" id="{6B353D76-F0A6-41BD-B060-048EDCD93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4962526"/>
            <a:ext cx="160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diagram: transparent</a:t>
            </a:r>
          </a:p>
          <a:p>
            <a:pPr eaLnBrk="1" hangingPunct="1"/>
            <a:r>
              <a:rPr lang="en-US" altLang="en-US" sz="1200"/>
              <a:t>metrics: opaque</a:t>
            </a:r>
          </a:p>
        </p:txBody>
      </p:sp>
      <p:pic>
        <p:nvPicPr>
          <p:cNvPr id="67591" name="Picture 11">
            <a:extLst>
              <a:ext uri="{FF2B5EF4-FFF2-40B4-BE49-F238E27FC236}">
                <a16:creationId xmlns:a16="http://schemas.microsoft.com/office/drawing/2014/main" id="{8B231DD4-B8C8-4E19-9BBE-E0849804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7E9F46-02D6-4A10-9728-86274214B301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7593" name="Rectangle 18">
            <a:extLst>
              <a:ext uri="{FF2B5EF4-FFF2-40B4-BE49-F238E27FC236}">
                <a16:creationId xmlns:a16="http://schemas.microsoft.com/office/drawing/2014/main" id="{59C44737-42C9-42FF-8D2B-8DF528507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4CCA12-0BA8-4759-B1E2-4C3940A3C2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81200" y="5943600"/>
            <a:ext cx="8229600" cy="1588"/>
          </a:xfrm>
          <a:prstGeom prst="straightConnector1">
            <a:avLst/>
          </a:prstGeom>
          <a:noFill/>
          <a:ln w="25400">
            <a:solidFill>
              <a:srgbClr val="7575D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595" name="Rectangle 16">
            <a:extLst>
              <a:ext uri="{FF2B5EF4-FFF2-40B4-BE49-F238E27FC236}">
                <a16:creationId xmlns:a16="http://schemas.microsoft.com/office/drawing/2014/main" id="{F5164107-A499-42F5-8214-8F532D9C8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5943601"/>
            <a:ext cx="88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i="1">
                <a:solidFill>
                  <a:srgbClr val="7575D1"/>
                </a:solidFill>
              </a:rPr>
              <a:t>structure</a:t>
            </a:r>
          </a:p>
        </p:txBody>
      </p:sp>
      <p:sp>
        <p:nvSpPr>
          <p:cNvPr id="67596" name="Rectangle 17">
            <a:extLst>
              <a:ext uri="{FF2B5EF4-FFF2-40B4-BE49-F238E27FC236}">
                <a16:creationId xmlns:a16="http://schemas.microsoft.com/office/drawing/2014/main" id="{6E784D7E-45E8-4E64-B2A0-32FCCC290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1" y="5940426"/>
            <a:ext cx="7617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i="1">
                <a:solidFill>
                  <a:srgbClr val="7575D1"/>
                </a:solidFill>
              </a:rPr>
              <a:t>metrics</a:t>
            </a:r>
          </a:p>
        </p:txBody>
      </p:sp>
      <p:sp>
        <p:nvSpPr>
          <p:cNvPr id="67597" name="Rectangle 7">
            <a:extLst>
              <a:ext uri="{FF2B5EF4-FFF2-40B4-BE49-F238E27FC236}">
                <a16:creationId xmlns:a16="http://schemas.microsoft.com/office/drawing/2014/main" id="{9F537C4E-77E8-498D-B3B0-56A0FD2AC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3" y="6370638"/>
            <a:ext cx="3206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MetricView tool (www.cs.rug.nl/svcg/SoftVis/ArchiVis)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1">
            <a:extLst>
              <a:ext uri="{FF2B5EF4-FFF2-40B4-BE49-F238E27FC236}">
                <a16:creationId xmlns:a16="http://schemas.microsoft.com/office/drawing/2014/main" id="{8A8D8CF1-7570-47B5-A36C-DDA8FCBA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893814-A19E-4CB9-89D4-6AC10385DB3D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8611" name="Rectangle 18">
            <a:extLst>
              <a:ext uri="{FF2B5EF4-FFF2-40B4-BE49-F238E27FC236}">
                <a16:creationId xmlns:a16="http://schemas.microsoft.com/office/drawing/2014/main" id="{2EB533D6-1E9F-42F1-8B8B-C7AEAF890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68612" name="Rectangle 6">
            <a:extLst>
              <a:ext uri="{FF2B5EF4-FFF2-40B4-BE49-F238E27FC236}">
                <a16:creationId xmlns:a16="http://schemas.microsoft.com/office/drawing/2014/main" id="{6BFE325F-BB45-4568-B53A-B9FC2E6A6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UML Diagrams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graphicFrame>
        <p:nvGraphicFramePr>
          <p:cNvPr id="68613" name="Object 2">
            <a:extLst>
              <a:ext uri="{FF2B5EF4-FFF2-40B4-BE49-F238E27FC236}">
                <a16:creationId xmlns:a16="http://schemas.microsoft.com/office/drawing/2014/main" id="{63505B38-48B2-40AB-A3CA-4208FAF2DC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857500"/>
          <a:ext cx="3733800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4" imgW="4105848" imgH="2952381" progId="Paint.Picture">
                  <p:embed/>
                </p:oleObj>
              </mc:Choice>
              <mc:Fallback>
                <p:oleObj name="Bitmap Image" r:id="rId4" imgW="4105848" imgH="2952381" progId="Paint.Picture">
                  <p:embed/>
                  <p:pic>
                    <p:nvPicPr>
                      <p:cNvPr id="68613" name="Object 2">
                        <a:extLst>
                          <a:ext uri="{FF2B5EF4-FFF2-40B4-BE49-F238E27FC236}">
                            <a16:creationId xmlns:a16="http://schemas.microsoft.com/office/drawing/2014/main" id="{63505B38-48B2-40AB-A3CA-4208FAF2DC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57500"/>
                        <a:ext cx="3733800" cy="268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3">
            <a:extLst>
              <a:ext uri="{FF2B5EF4-FFF2-40B4-BE49-F238E27FC236}">
                <a16:creationId xmlns:a16="http://schemas.microsoft.com/office/drawing/2014/main" id="{9C1A8119-1B35-4380-AA1A-AE3F725BA6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743200"/>
          <a:ext cx="440055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Bitmap Image" r:id="rId6" imgW="4401164" imgH="2285714" progId="Paint.Picture">
                  <p:embed/>
                </p:oleObj>
              </mc:Choice>
              <mc:Fallback>
                <p:oleObj name="Bitmap Image" r:id="rId6" imgW="4401164" imgH="2285714" progId="Paint.Picture">
                  <p:embed/>
                  <p:pic>
                    <p:nvPicPr>
                      <p:cNvPr id="68614" name="Object 3">
                        <a:extLst>
                          <a:ext uri="{FF2B5EF4-FFF2-40B4-BE49-F238E27FC236}">
                            <a16:creationId xmlns:a16="http://schemas.microsoft.com/office/drawing/2014/main" id="{9C1A8119-1B35-4380-AA1A-AE3F725BA6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743200"/>
                        <a:ext cx="440055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Rectangle 14">
            <a:extLst>
              <a:ext uri="{FF2B5EF4-FFF2-40B4-BE49-F238E27FC236}">
                <a16:creationId xmlns:a16="http://schemas.microsoft.com/office/drawing/2014/main" id="{ECC59BFB-8A05-425E-8A3E-5D4E37899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1"/>
            <a:ext cx="49164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2D vs 3D again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same idea as CodeCity but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use different</a:t>
            </a:r>
            <a:r>
              <a:rPr lang="en-US" altLang="en-US" sz="1600" i="1">
                <a:latin typeface="Times" panose="02020603050405020304" pitchFamily="18" charset="0"/>
              </a:rPr>
              <a:t> xy </a:t>
            </a:r>
            <a:r>
              <a:rPr lang="en-US" altLang="en-US" sz="1600"/>
              <a:t>layout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can also show associations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flip scene to smoothly navigate from 2D to 3D view</a:t>
            </a:r>
          </a:p>
        </p:txBody>
      </p:sp>
      <p:sp>
        <p:nvSpPr>
          <p:cNvPr id="68616" name="Rectangle 14">
            <a:extLst>
              <a:ext uri="{FF2B5EF4-FFF2-40B4-BE49-F238E27FC236}">
                <a16:creationId xmlns:a16="http://schemas.microsoft.com/office/drawing/2014/main" id="{DC4B50F9-0D53-4DDA-A8B6-B5B784FBC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1" y="5638801"/>
            <a:ext cx="2714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2D view (=3D seen from above)</a:t>
            </a:r>
          </a:p>
        </p:txBody>
      </p:sp>
      <p:sp>
        <p:nvSpPr>
          <p:cNvPr id="68617" name="Rectangle 15">
            <a:extLst>
              <a:ext uri="{FF2B5EF4-FFF2-40B4-BE49-F238E27FC236}">
                <a16:creationId xmlns:a16="http://schemas.microsoft.com/office/drawing/2014/main" id="{61F60CE1-2B79-4E40-9494-6CFE486EB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088" y="5638801"/>
            <a:ext cx="823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3D view</a:t>
            </a:r>
          </a:p>
        </p:txBody>
      </p:sp>
      <p:sp>
        <p:nvSpPr>
          <p:cNvPr id="68618" name="Rectangle 7">
            <a:extLst>
              <a:ext uri="{FF2B5EF4-FFF2-40B4-BE49-F238E27FC236}">
                <a16:creationId xmlns:a16="http://schemas.microsoft.com/office/drawing/2014/main" id="{004E26E6-004F-45FB-9298-D7CDE449E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3" y="6370638"/>
            <a:ext cx="3206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MetricView tool (www.cs.rug.nl/svcg/SoftVis/ArchiVis)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8B0EA4-723E-42E7-A20B-E50EABBA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600"/>
            <a:ext cx="10515600" cy="14477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“Visualization is really about external cognition, that is, how resources outside the mind can be used to boost the cognitive capabilities of the mind.”  - Stuart Card</a:t>
            </a:r>
          </a:p>
        </p:txBody>
      </p:sp>
    </p:spTree>
    <p:extLst>
      <p:ext uri="{BB962C8B-B14F-4D97-AF65-F5344CB8AC3E}">
        <p14:creationId xmlns:p14="http://schemas.microsoft.com/office/powerpoint/2010/main" val="1416618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3" name="Group 4">
            <a:extLst>
              <a:ext uri="{FF2B5EF4-FFF2-40B4-BE49-F238E27FC236}">
                <a16:creationId xmlns:a16="http://schemas.microsoft.com/office/drawing/2014/main" id="{225A2367-9540-45F3-97A1-56A98F707A1A}"/>
              </a:ext>
            </a:extLst>
          </p:cNvPr>
          <p:cNvGrpSpPr>
            <a:grpSpLocks/>
          </p:cNvGrpSpPr>
          <p:nvPr/>
        </p:nvGrpSpPr>
        <p:grpSpPr bwMode="auto">
          <a:xfrm>
            <a:off x="2174876" y="3810000"/>
            <a:ext cx="4225925" cy="2438400"/>
            <a:chOff x="1404938" y="1484313"/>
            <a:chExt cx="7488237" cy="4165600"/>
          </a:xfrm>
        </p:grpSpPr>
        <p:pic>
          <p:nvPicPr>
            <p:cNvPr id="69640" name="Picture 8" descr="componentDesign">
              <a:extLst>
                <a:ext uri="{FF2B5EF4-FFF2-40B4-BE49-F238E27FC236}">
                  <a16:creationId xmlns:a16="http://schemas.microsoft.com/office/drawing/2014/main" id="{208A4A28-1811-49F6-9125-146B08090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938" y="1484313"/>
              <a:ext cx="7488237" cy="4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1" name="Freeform 15">
              <a:extLst>
                <a:ext uri="{FF2B5EF4-FFF2-40B4-BE49-F238E27FC236}">
                  <a16:creationId xmlns:a16="http://schemas.microsoft.com/office/drawing/2014/main" id="{02CEABD1-D159-427A-BD97-44E5B6E12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675" y="2027238"/>
              <a:ext cx="2952750" cy="2554287"/>
            </a:xfrm>
            <a:custGeom>
              <a:avLst/>
              <a:gdLst>
                <a:gd name="T0" fmla="*/ 2147483647 w 1990"/>
                <a:gd name="T1" fmla="*/ 2147483647 h 1688"/>
                <a:gd name="T2" fmla="*/ 2147483647 w 1990"/>
                <a:gd name="T3" fmla="*/ 2147483647 h 1688"/>
                <a:gd name="T4" fmla="*/ 2147483647 w 1990"/>
                <a:gd name="T5" fmla="*/ 2147483647 h 1688"/>
                <a:gd name="T6" fmla="*/ 2147483647 w 1990"/>
                <a:gd name="T7" fmla="*/ 2147483647 h 1688"/>
                <a:gd name="T8" fmla="*/ 2147483647 w 1990"/>
                <a:gd name="T9" fmla="*/ 2147483647 h 1688"/>
                <a:gd name="T10" fmla="*/ 2147483647 w 1990"/>
                <a:gd name="T11" fmla="*/ 2147483647 h 1688"/>
                <a:gd name="T12" fmla="*/ 2147483647 w 1990"/>
                <a:gd name="T13" fmla="*/ 2147483647 h 1688"/>
                <a:gd name="T14" fmla="*/ 2147483647 w 1990"/>
                <a:gd name="T15" fmla="*/ 2147483647 h 1688"/>
                <a:gd name="T16" fmla="*/ 2147483647 w 1990"/>
                <a:gd name="T17" fmla="*/ 2147483647 h 1688"/>
                <a:gd name="T18" fmla="*/ 2147483647 w 1990"/>
                <a:gd name="T19" fmla="*/ 2147483647 h 1688"/>
                <a:gd name="T20" fmla="*/ 2147483647 w 1990"/>
                <a:gd name="T21" fmla="*/ 2147483647 h 1688"/>
                <a:gd name="T22" fmla="*/ 2147483647 w 1990"/>
                <a:gd name="T23" fmla="*/ 2147483647 h 1688"/>
                <a:gd name="T24" fmla="*/ 2147483647 w 1990"/>
                <a:gd name="T25" fmla="*/ 2147483647 h 1688"/>
                <a:gd name="T26" fmla="*/ 2147483647 w 1990"/>
                <a:gd name="T27" fmla="*/ 2147483647 h 1688"/>
                <a:gd name="T28" fmla="*/ 2147483647 w 1990"/>
                <a:gd name="T29" fmla="*/ 2147483647 h 1688"/>
                <a:gd name="T30" fmla="*/ 2147483647 w 1990"/>
                <a:gd name="T31" fmla="*/ 2147483647 h 1688"/>
                <a:gd name="T32" fmla="*/ 2147483647 w 1990"/>
                <a:gd name="T33" fmla="*/ 2147483647 h 1688"/>
                <a:gd name="T34" fmla="*/ 2147483647 w 1990"/>
                <a:gd name="T35" fmla="*/ 2147483647 h 1688"/>
                <a:gd name="T36" fmla="*/ 2147483647 w 1990"/>
                <a:gd name="T37" fmla="*/ 2147483647 h 1688"/>
                <a:gd name="T38" fmla="*/ 2147483647 w 1990"/>
                <a:gd name="T39" fmla="*/ 2147483647 h 1688"/>
                <a:gd name="T40" fmla="*/ 2147483647 w 1990"/>
                <a:gd name="T41" fmla="*/ 2147483647 h 1688"/>
                <a:gd name="T42" fmla="*/ 2147483647 w 1990"/>
                <a:gd name="T43" fmla="*/ 2147483647 h 1688"/>
                <a:gd name="T44" fmla="*/ 2147483647 w 1990"/>
                <a:gd name="T45" fmla="*/ 2147483647 h 1688"/>
                <a:gd name="T46" fmla="*/ 2147483647 w 1990"/>
                <a:gd name="T47" fmla="*/ 0 h 1688"/>
                <a:gd name="T48" fmla="*/ 2147483647 w 1990"/>
                <a:gd name="T49" fmla="*/ 2147483647 h 1688"/>
                <a:gd name="T50" fmla="*/ 2147483647 w 1990"/>
                <a:gd name="T51" fmla="*/ 2147483647 h 1688"/>
                <a:gd name="T52" fmla="*/ 2147483647 w 1990"/>
                <a:gd name="T53" fmla="*/ 2147483647 h 1688"/>
                <a:gd name="T54" fmla="*/ 2147483647 w 1990"/>
                <a:gd name="T55" fmla="*/ 2147483647 h 1688"/>
                <a:gd name="T56" fmla="*/ 2147483647 w 1990"/>
                <a:gd name="T57" fmla="*/ 2147483647 h 1688"/>
                <a:gd name="T58" fmla="*/ 2147483647 w 1990"/>
                <a:gd name="T59" fmla="*/ 2147483647 h 1688"/>
                <a:gd name="T60" fmla="*/ 2147483647 w 1990"/>
                <a:gd name="T61" fmla="*/ 2147483647 h 1688"/>
                <a:gd name="T62" fmla="*/ 2147483647 w 1990"/>
                <a:gd name="T63" fmla="*/ 2147483647 h 1688"/>
                <a:gd name="T64" fmla="*/ 2147483647 w 1990"/>
                <a:gd name="T65" fmla="*/ 2147483647 h 1688"/>
                <a:gd name="T66" fmla="*/ 2147483647 w 1990"/>
                <a:gd name="T67" fmla="*/ 2147483647 h 1688"/>
                <a:gd name="T68" fmla="*/ 2147483647 w 1990"/>
                <a:gd name="T69" fmla="*/ 2147483647 h 1688"/>
                <a:gd name="T70" fmla="*/ 2147483647 w 1990"/>
                <a:gd name="T71" fmla="*/ 2147483647 h 1688"/>
                <a:gd name="T72" fmla="*/ 2147483647 w 1990"/>
                <a:gd name="T73" fmla="*/ 2147483647 h 1688"/>
                <a:gd name="T74" fmla="*/ 2147483647 w 1990"/>
                <a:gd name="T75" fmla="*/ 2147483647 h 1688"/>
                <a:gd name="T76" fmla="*/ 2147483647 w 1990"/>
                <a:gd name="T77" fmla="*/ 2147483647 h 1688"/>
                <a:gd name="T78" fmla="*/ 2147483647 w 1990"/>
                <a:gd name="T79" fmla="*/ 2147483647 h 1688"/>
                <a:gd name="T80" fmla="*/ 2147483647 w 1990"/>
                <a:gd name="T81" fmla="*/ 2147483647 h 1688"/>
                <a:gd name="T82" fmla="*/ 2147483647 w 1990"/>
                <a:gd name="T83" fmla="*/ 2147483647 h 168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990"/>
                <a:gd name="T127" fmla="*/ 0 h 1688"/>
                <a:gd name="T128" fmla="*/ 1990 w 1990"/>
                <a:gd name="T129" fmla="*/ 1688 h 168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990" h="1688">
                  <a:moveTo>
                    <a:pt x="24" y="1237"/>
                  </a:moveTo>
                  <a:cubicBezTo>
                    <a:pt x="26" y="1326"/>
                    <a:pt x="26" y="1415"/>
                    <a:pt x="30" y="1504"/>
                  </a:cubicBezTo>
                  <a:cubicBezTo>
                    <a:pt x="31" y="1534"/>
                    <a:pt x="43" y="1560"/>
                    <a:pt x="67" y="1576"/>
                  </a:cubicBezTo>
                  <a:cubicBezTo>
                    <a:pt x="73" y="1594"/>
                    <a:pt x="71" y="1617"/>
                    <a:pt x="85" y="1631"/>
                  </a:cubicBezTo>
                  <a:cubicBezTo>
                    <a:pt x="137" y="1683"/>
                    <a:pt x="203" y="1679"/>
                    <a:pt x="273" y="1686"/>
                  </a:cubicBezTo>
                  <a:cubicBezTo>
                    <a:pt x="378" y="1683"/>
                    <a:pt x="489" y="1688"/>
                    <a:pt x="594" y="1667"/>
                  </a:cubicBezTo>
                  <a:cubicBezTo>
                    <a:pt x="620" y="1650"/>
                    <a:pt x="650" y="1635"/>
                    <a:pt x="667" y="1607"/>
                  </a:cubicBezTo>
                  <a:cubicBezTo>
                    <a:pt x="674" y="1595"/>
                    <a:pt x="676" y="1581"/>
                    <a:pt x="685" y="1570"/>
                  </a:cubicBezTo>
                  <a:cubicBezTo>
                    <a:pt x="693" y="1560"/>
                    <a:pt x="705" y="1554"/>
                    <a:pt x="716" y="1546"/>
                  </a:cubicBezTo>
                  <a:cubicBezTo>
                    <a:pt x="728" y="1537"/>
                    <a:pt x="752" y="1522"/>
                    <a:pt x="752" y="1522"/>
                  </a:cubicBezTo>
                  <a:cubicBezTo>
                    <a:pt x="787" y="1470"/>
                    <a:pt x="852" y="1457"/>
                    <a:pt x="910" y="1443"/>
                  </a:cubicBezTo>
                  <a:cubicBezTo>
                    <a:pt x="1039" y="1447"/>
                    <a:pt x="1144" y="1456"/>
                    <a:pt x="1267" y="1467"/>
                  </a:cubicBezTo>
                  <a:cubicBezTo>
                    <a:pt x="1311" y="1481"/>
                    <a:pt x="1361" y="1480"/>
                    <a:pt x="1407" y="1485"/>
                  </a:cubicBezTo>
                  <a:cubicBezTo>
                    <a:pt x="1426" y="1485"/>
                    <a:pt x="1763" y="1547"/>
                    <a:pt x="1892" y="1461"/>
                  </a:cubicBezTo>
                  <a:cubicBezTo>
                    <a:pt x="1906" y="1418"/>
                    <a:pt x="1897" y="1436"/>
                    <a:pt x="1916" y="1407"/>
                  </a:cubicBezTo>
                  <a:cubicBezTo>
                    <a:pt x="1930" y="1364"/>
                    <a:pt x="1924" y="1382"/>
                    <a:pt x="1934" y="1352"/>
                  </a:cubicBezTo>
                  <a:cubicBezTo>
                    <a:pt x="1936" y="1346"/>
                    <a:pt x="1940" y="1334"/>
                    <a:pt x="1940" y="1334"/>
                  </a:cubicBezTo>
                  <a:cubicBezTo>
                    <a:pt x="1972" y="1101"/>
                    <a:pt x="1874" y="850"/>
                    <a:pt x="1959" y="631"/>
                  </a:cubicBezTo>
                  <a:cubicBezTo>
                    <a:pt x="1990" y="469"/>
                    <a:pt x="1975" y="335"/>
                    <a:pt x="1855" y="224"/>
                  </a:cubicBezTo>
                  <a:cubicBezTo>
                    <a:pt x="1867" y="183"/>
                    <a:pt x="1844" y="171"/>
                    <a:pt x="1819" y="145"/>
                  </a:cubicBezTo>
                  <a:cubicBezTo>
                    <a:pt x="1805" y="104"/>
                    <a:pt x="1824" y="148"/>
                    <a:pt x="1795" y="115"/>
                  </a:cubicBezTo>
                  <a:cubicBezTo>
                    <a:pt x="1767" y="82"/>
                    <a:pt x="1764" y="64"/>
                    <a:pt x="1722" y="48"/>
                  </a:cubicBezTo>
                  <a:cubicBezTo>
                    <a:pt x="1701" y="27"/>
                    <a:pt x="1690" y="18"/>
                    <a:pt x="1661" y="12"/>
                  </a:cubicBezTo>
                  <a:cubicBezTo>
                    <a:pt x="1641" y="8"/>
                    <a:pt x="1601" y="0"/>
                    <a:pt x="1601" y="0"/>
                  </a:cubicBezTo>
                  <a:cubicBezTo>
                    <a:pt x="1451" y="3"/>
                    <a:pt x="1307" y="6"/>
                    <a:pt x="1158" y="18"/>
                  </a:cubicBezTo>
                  <a:cubicBezTo>
                    <a:pt x="1146" y="22"/>
                    <a:pt x="1134" y="26"/>
                    <a:pt x="1122" y="30"/>
                  </a:cubicBezTo>
                  <a:cubicBezTo>
                    <a:pt x="1108" y="35"/>
                    <a:pt x="1092" y="61"/>
                    <a:pt x="1092" y="61"/>
                  </a:cubicBezTo>
                  <a:cubicBezTo>
                    <a:pt x="1090" y="67"/>
                    <a:pt x="1088" y="73"/>
                    <a:pt x="1085" y="79"/>
                  </a:cubicBezTo>
                  <a:cubicBezTo>
                    <a:pt x="1082" y="85"/>
                    <a:pt x="1076" y="90"/>
                    <a:pt x="1073" y="97"/>
                  </a:cubicBezTo>
                  <a:cubicBezTo>
                    <a:pt x="1056" y="135"/>
                    <a:pt x="1047" y="178"/>
                    <a:pt x="1037" y="218"/>
                  </a:cubicBezTo>
                  <a:cubicBezTo>
                    <a:pt x="1031" y="319"/>
                    <a:pt x="1014" y="396"/>
                    <a:pt x="982" y="491"/>
                  </a:cubicBezTo>
                  <a:cubicBezTo>
                    <a:pt x="982" y="501"/>
                    <a:pt x="977" y="660"/>
                    <a:pt x="970" y="703"/>
                  </a:cubicBezTo>
                  <a:cubicBezTo>
                    <a:pt x="962" y="752"/>
                    <a:pt x="938" y="808"/>
                    <a:pt x="922" y="855"/>
                  </a:cubicBezTo>
                  <a:cubicBezTo>
                    <a:pt x="895" y="935"/>
                    <a:pt x="910" y="939"/>
                    <a:pt x="849" y="1000"/>
                  </a:cubicBezTo>
                  <a:cubicBezTo>
                    <a:pt x="847" y="1006"/>
                    <a:pt x="848" y="1015"/>
                    <a:pt x="843" y="1019"/>
                  </a:cubicBezTo>
                  <a:cubicBezTo>
                    <a:pt x="833" y="1027"/>
                    <a:pt x="818" y="1024"/>
                    <a:pt x="807" y="1031"/>
                  </a:cubicBezTo>
                  <a:cubicBezTo>
                    <a:pt x="781" y="1048"/>
                    <a:pt x="793" y="1038"/>
                    <a:pt x="770" y="1061"/>
                  </a:cubicBezTo>
                  <a:cubicBezTo>
                    <a:pt x="744" y="1140"/>
                    <a:pt x="638" y="1140"/>
                    <a:pt x="570" y="1146"/>
                  </a:cubicBezTo>
                  <a:cubicBezTo>
                    <a:pt x="543" y="1148"/>
                    <a:pt x="518" y="1157"/>
                    <a:pt x="491" y="1158"/>
                  </a:cubicBezTo>
                  <a:cubicBezTo>
                    <a:pt x="424" y="1161"/>
                    <a:pt x="358" y="1162"/>
                    <a:pt x="291" y="1164"/>
                  </a:cubicBezTo>
                  <a:cubicBezTo>
                    <a:pt x="215" y="1183"/>
                    <a:pt x="124" y="1179"/>
                    <a:pt x="49" y="1182"/>
                  </a:cubicBezTo>
                  <a:cubicBezTo>
                    <a:pt x="22" y="1190"/>
                    <a:pt x="0" y="1213"/>
                    <a:pt x="24" y="1237"/>
                  </a:cubicBezTo>
                  <a:close/>
                </a:path>
              </a:pathLst>
            </a:custGeom>
            <a:solidFill>
              <a:srgbClr val="00CCFF">
                <a:alpha val="34117"/>
              </a:srgbClr>
            </a:solidFill>
            <a:ln w="38100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42" name="Freeform 16">
              <a:extLst>
                <a:ext uri="{FF2B5EF4-FFF2-40B4-BE49-F238E27FC236}">
                  <a16:creationId xmlns:a16="http://schemas.microsoft.com/office/drawing/2014/main" id="{8BF99E99-0D48-4496-913F-4E4DE9E70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950" y="2108200"/>
              <a:ext cx="3708400" cy="2447925"/>
            </a:xfrm>
            <a:custGeom>
              <a:avLst/>
              <a:gdLst>
                <a:gd name="T0" fmla="*/ 2147483647 w 2472"/>
                <a:gd name="T1" fmla="*/ 2147483647 h 1576"/>
                <a:gd name="T2" fmla="*/ 2147483647 w 2472"/>
                <a:gd name="T3" fmla="*/ 2147483647 h 1576"/>
                <a:gd name="T4" fmla="*/ 2147483647 w 2472"/>
                <a:gd name="T5" fmla="*/ 2147483647 h 1576"/>
                <a:gd name="T6" fmla="*/ 2147483647 w 2472"/>
                <a:gd name="T7" fmla="*/ 2147483647 h 1576"/>
                <a:gd name="T8" fmla="*/ 2147483647 w 2472"/>
                <a:gd name="T9" fmla="*/ 2147483647 h 1576"/>
                <a:gd name="T10" fmla="*/ 2147483647 w 2472"/>
                <a:gd name="T11" fmla="*/ 2147483647 h 1576"/>
                <a:gd name="T12" fmla="*/ 2147483647 w 2472"/>
                <a:gd name="T13" fmla="*/ 2147483647 h 1576"/>
                <a:gd name="T14" fmla="*/ 2147483647 w 2472"/>
                <a:gd name="T15" fmla="*/ 2147483647 h 1576"/>
                <a:gd name="T16" fmla="*/ 2147483647 w 2472"/>
                <a:gd name="T17" fmla="*/ 2147483647 h 1576"/>
                <a:gd name="T18" fmla="*/ 2147483647 w 2472"/>
                <a:gd name="T19" fmla="*/ 2147483647 h 1576"/>
                <a:gd name="T20" fmla="*/ 2147483647 w 2472"/>
                <a:gd name="T21" fmla="*/ 2147483647 h 1576"/>
                <a:gd name="T22" fmla="*/ 2147483647 w 2472"/>
                <a:gd name="T23" fmla="*/ 2147483647 h 1576"/>
                <a:gd name="T24" fmla="*/ 2147483647 w 2472"/>
                <a:gd name="T25" fmla="*/ 2147483647 h 1576"/>
                <a:gd name="T26" fmla="*/ 2147483647 w 2472"/>
                <a:gd name="T27" fmla="*/ 2147483647 h 1576"/>
                <a:gd name="T28" fmla="*/ 2147483647 w 2472"/>
                <a:gd name="T29" fmla="*/ 2147483647 h 1576"/>
                <a:gd name="T30" fmla="*/ 2147483647 w 2472"/>
                <a:gd name="T31" fmla="*/ 2147483647 h 1576"/>
                <a:gd name="T32" fmla="*/ 2147483647 w 2472"/>
                <a:gd name="T33" fmla="*/ 2147483647 h 1576"/>
                <a:gd name="T34" fmla="*/ 2147483647 w 2472"/>
                <a:gd name="T35" fmla="*/ 2147483647 h 1576"/>
                <a:gd name="T36" fmla="*/ 2147483647 w 2472"/>
                <a:gd name="T37" fmla="*/ 2147483647 h 1576"/>
                <a:gd name="T38" fmla="*/ 2147483647 w 2472"/>
                <a:gd name="T39" fmla="*/ 2147483647 h 1576"/>
                <a:gd name="T40" fmla="*/ 2147483647 w 2472"/>
                <a:gd name="T41" fmla="*/ 2147483647 h 1576"/>
                <a:gd name="T42" fmla="*/ 2147483647 w 2472"/>
                <a:gd name="T43" fmla="*/ 2147483647 h 1576"/>
                <a:gd name="T44" fmla="*/ 2147483647 w 2472"/>
                <a:gd name="T45" fmla="*/ 2147483647 h 1576"/>
                <a:gd name="T46" fmla="*/ 2147483647 w 2472"/>
                <a:gd name="T47" fmla="*/ 2147483647 h 1576"/>
                <a:gd name="T48" fmla="*/ 2147483647 w 2472"/>
                <a:gd name="T49" fmla="*/ 2147483647 h 1576"/>
                <a:gd name="T50" fmla="*/ 2147483647 w 2472"/>
                <a:gd name="T51" fmla="*/ 2147483647 h 1576"/>
                <a:gd name="T52" fmla="*/ 2147483647 w 2472"/>
                <a:gd name="T53" fmla="*/ 2147483647 h 1576"/>
                <a:gd name="T54" fmla="*/ 2147483647 w 2472"/>
                <a:gd name="T55" fmla="*/ 2147483647 h 1576"/>
                <a:gd name="T56" fmla="*/ 2147483647 w 2472"/>
                <a:gd name="T57" fmla="*/ 2147483647 h 1576"/>
                <a:gd name="T58" fmla="*/ 2147483647 w 2472"/>
                <a:gd name="T59" fmla="*/ 2147483647 h 1576"/>
                <a:gd name="T60" fmla="*/ 2147483647 w 2472"/>
                <a:gd name="T61" fmla="*/ 2147483647 h 1576"/>
                <a:gd name="T62" fmla="*/ 2147483647 w 2472"/>
                <a:gd name="T63" fmla="*/ 2147483647 h 1576"/>
                <a:gd name="T64" fmla="*/ 2147483647 w 2472"/>
                <a:gd name="T65" fmla="*/ 2147483647 h 1576"/>
                <a:gd name="T66" fmla="*/ 2147483647 w 2472"/>
                <a:gd name="T67" fmla="*/ 0 h 1576"/>
                <a:gd name="T68" fmla="*/ 2147483647 w 2472"/>
                <a:gd name="T69" fmla="*/ 2147483647 h 1576"/>
                <a:gd name="T70" fmla="*/ 2147483647 w 2472"/>
                <a:gd name="T71" fmla="*/ 2147483647 h 1576"/>
                <a:gd name="T72" fmla="*/ 2147483647 w 2472"/>
                <a:gd name="T73" fmla="*/ 2147483647 h 1576"/>
                <a:gd name="T74" fmla="*/ 2147483647 w 2472"/>
                <a:gd name="T75" fmla="*/ 2147483647 h 1576"/>
                <a:gd name="T76" fmla="*/ 2147483647 w 2472"/>
                <a:gd name="T77" fmla="*/ 2147483647 h 1576"/>
                <a:gd name="T78" fmla="*/ 2147483647 w 2472"/>
                <a:gd name="T79" fmla="*/ 2147483647 h 1576"/>
                <a:gd name="T80" fmla="*/ 2147483647 w 2472"/>
                <a:gd name="T81" fmla="*/ 2147483647 h 1576"/>
                <a:gd name="T82" fmla="*/ 2147483647 w 2472"/>
                <a:gd name="T83" fmla="*/ 2147483647 h 1576"/>
                <a:gd name="T84" fmla="*/ 2147483647 w 2472"/>
                <a:gd name="T85" fmla="*/ 2147483647 h 1576"/>
                <a:gd name="T86" fmla="*/ 2147483647 w 2472"/>
                <a:gd name="T87" fmla="*/ 2147483647 h 1576"/>
                <a:gd name="T88" fmla="*/ 2147483647 w 2472"/>
                <a:gd name="T89" fmla="*/ 2147483647 h 1576"/>
                <a:gd name="T90" fmla="*/ 2147483647 w 2472"/>
                <a:gd name="T91" fmla="*/ 2147483647 h 1576"/>
                <a:gd name="T92" fmla="*/ 2147483647 w 2472"/>
                <a:gd name="T93" fmla="*/ 2147483647 h 1576"/>
                <a:gd name="T94" fmla="*/ 2147483647 w 2472"/>
                <a:gd name="T95" fmla="*/ 2147483647 h 1576"/>
                <a:gd name="T96" fmla="*/ 2147483647 w 2472"/>
                <a:gd name="T97" fmla="*/ 2147483647 h 1576"/>
                <a:gd name="T98" fmla="*/ 2147483647 w 2472"/>
                <a:gd name="T99" fmla="*/ 2147483647 h 1576"/>
                <a:gd name="T100" fmla="*/ 2147483647 w 2472"/>
                <a:gd name="T101" fmla="*/ 2147483647 h 1576"/>
                <a:gd name="T102" fmla="*/ 2147483647 w 2472"/>
                <a:gd name="T103" fmla="*/ 2147483647 h 1576"/>
                <a:gd name="T104" fmla="*/ 2147483647 w 2472"/>
                <a:gd name="T105" fmla="*/ 2147483647 h 157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472"/>
                <a:gd name="T160" fmla="*/ 0 h 1576"/>
                <a:gd name="T161" fmla="*/ 2472 w 2472"/>
                <a:gd name="T162" fmla="*/ 1576 h 157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472" h="1576">
                  <a:moveTo>
                    <a:pt x="2412" y="1158"/>
                  </a:moveTo>
                  <a:cubicBezTo>
                    <a:pt x="2374" y="1160"/>
                    <a:pt x="2335" y="1163"/>
                    <a:pt x="2297" y="1164"/>
                  </a:cubicBezTo>
                  <a:cubicBezTo>
                    <a:pt x="2218" y="1167"/>
                    <a:pt x="2139" y="1167"/>
                    <a:pt x="2060" y="1170"/>
                  </a:cubicBezTo>
                  <a:cubicBezTo>
                    <a:pt x="2013" y="1172"/>
                    <a:pt x="1967" y="1191"/>
                    <a:pt x="1921" y="1200"/>
                  </a:cubicBezTo>
                  <a:cubicBezTo>
                    <a:pt x="1901" y="1220"/>
                    <a:pt x="1887" y="1242"/>
                    <a:pt x="1866" y="1261"/>
                  </a:cubicBezTo>
                  <a:cubicBezTo>
                    <a:pt x="1859" y="1283"/>
                    <a:pt x="1842" y="1292"/>
                    <a:pt x="1836" y="1315"/>
                  </a:cubicBezTo>
                  <a:cubicBezTo>
                    <a:pt x="1818" y="1379"/>
                    <a:pt x="1815" y="1464"/>
                    <a:pt x="1757" y="1503"/>
                  </a:cubicBezTo>
                  <a:cubicBezTo>
                    <a:pt x="1743" y="1545"/>
                    <a:pt x="1763" y="1494"/>
                    <a:pt x="1733" y="1540"/>
                  </a:cubicBezTo>
                  <a:cubicBezTo>
                    <a:pt x="1716" y="1566"/>
                    <a:pt x="1726" y="1564"/>
                    <a:pt x="1691" y="1576"/>
                  </a:cubicBezTo>
                  <a:cubicBezTo>
                    <a:pt x="1628" y="1574"/>
                    <a:pt x="1565" y="1575"/>
                    <a:pt x="1503" y="1570"/>
                  </a:cubicBezTo>
                  <a:cubicBezTo>
                    <a:pt x="1463" y="1567"/>
                    <a:pt x="1465" y="1548"/>
                    <a:pt x="1436" y="1533"/>
                  </a:cubicBezTo>
                  <a:cubicBezTo>
                    <a:pt x="1425" y="1527"/>
                    <a:pt x="1400" y="1521"/>
                    <a:pt x="1400" y="1521"/>
                  </a:cubicBezTo>
                  <a:cubicBezTo>
                    <a:pt x="1381" y="1503"/>
                    <a:pt x="1356" y="1497"/>
                    <a:pt x="1333" y="1485"/>
                  </a:cubicBezTo>
                  <a:cubicBezTo>
                    <a:pt x="1320" y="1478"/>
                    <a:pt x="1296" y="1461"/>
                    <a:pt x="1296" y="1461"/>
                  </a:cubicBezTo>
                  <a:cubicBezTo>
                    <a:pt x="1285" y="1427"/>
                    <a:pt x="1269" y="1415"/>
                    <a:pt x="1242" y="1388"/>
                  </a:cubicBezTo>
                  <a:cubicBezTo>
                    <a:pt x="1228" y="1374"/>
                    <a:pt x="1223" y="1350"/>
                    <a:pt x="1212" y="1333"/>
                  </a:cubicBezTo>
                  <a:cubicBezTo>
                    <a:pt x="1200" y="1272"/>
                    <a:pt x="1184" y="1249"/>
                    <a:pt x="1151" y="1200"/>
                  </a:cubicBezTo>
                  <a:cubicBezTo>
                    <a:pt x="1137" y="1179"/>
                    <a:pt x="1136" y="1169"/>
                    <a:pt x="1115" y="1152"/>
                  </a:cubicBezTo>
                  <a:cubicBezTo>
                    <a:pt x="1097" y="1138"/>
                    <a:pt x="1094" y="1121"/>
                    <a:pt x="1084" y="1103"/>
                  </a:cubicBezTo>
                  <a:cubicBezTo>
                    <a:pt x="1077" y="1090"/>
                    <a:pt x="1060" y="1067"/>
                    <a:pt x="1060" y="1067"/>
                  </a:cubicBezTo>
                  <a:cubicBezTo>
                    <a:pt x="1045" y="1019"/>
                    <a:pt x="974" y="931"/>
                    <a:pt x="933" y="903"/>
                  </a:cubicBezTo>
                  <a:cubicBezTo>
                    <a:pt x="918" y="880"/>
                    <a:pt x="901" y="863"/>
                    <a:pt x="878" y="848"/>
                  </a:cubicBezTo>
                  <a:cubicBezTo>
                    <a:pt x="859" y="819"/>
                    <a:pt x="828" y="803"/>
                    <a:pt x="799" y="788"/>
                  </a:cubicBezTo>
                  <a:cubicBezTo>
                    <a:pt x="682" y="729"/>
                    <a:pt x="601" y="729"/>
                    <a:pt x="466" y="721"/>
                  </a:cubicBezTo>
                  <a:cubicBezTo>
                    <a:pt x="439" y="712"/>
                    <a:pt x="414" y="704"/>
                    <a:pt x="387" y="697"/>
                  </a:cubicBezTo>
                  <a:cubicBezTo>
                    <a:pt x="327" y="657"/>
                    <a:pt x="257" y="640"/>
                    <a:pt x="187" y="624"/>
                  </a:cubicBezTo>
                  <a:cubicBezTo>
                    <a:pt x="164" y="619"/>
                    <a:pt x="142" y="612"/>
                    <a:pt x="120" y="606"/>
                  </a:cubicBezTo>
                  <a:cubicBezTo>
                    <a:pt x="108" y="603"/>
                    <a:pt x="84" y="594"/>
                    <a:pt x="84" y="594"/>
                  </a:cubicBezTo>
                  <a:cubicBezTo>
                    <a:pt x="57" y="552"/>
                    <a:pt x="71" y="567"/>
                    <a:pt x="47" y="545"/>
                  </a:cubicBezTo>
                  <a:cubicBezTo>
                    <a:pt x="0" y="403"/>
                    <a:pt x="40" y="332"/>
                    <a:pt x="78" y="218"/>
                  </a:cubicBezTo>
                  <a:cubicBezTo>
                    <a:pt x="83" y="181"/>
                    <a:pt x="88" y="152"/>
                    <a:pt x="108" y="121"/>
                  </a:cubicBezTo>
                  <a:cubicBezTo>
                    <a:pt x="113" y="87"/>
                    <a:pt x="122" y="57"/>
                    <a:pt x="151" y="36"/>
                  </a:cubicBezTo>
                  <a:cubicBezTo>
                    <a:pt x="163" y="27"/>
                    <a:pt x="175" y="20"/>
                    <a:pt x="187" y="12"/>
                  </a:cubicBezTo>
                  <a:cubicBezTo>
                    <a:pt x="193" y="8"/>
                    <a:pt x="205" y="0"/>
                    <a:pt x="205" y="0"/>
                  </a:cubicBezTo>
                  <a:cubicBezTo>
                    <a:pt x="371" y="2"/>
                    <a:pt x="536" y="1"/>
                    <a:pt x="702" y="6"/>
                  </a:cubicBezTo>
                  <a:cubicBezTo>
                    <a:pt x="763" y="8"/>
                    <a:pt x="811" y="54"/>
                    <a:pt x="866" y="72"/>
                  </a:cubicBezTo>
                  <a:cubicBezTo>
                    <a:pt x="877" y="83"/>
                    <a:pt x="891" y="92"/>
                    <a:pt x="902" y="103"/>
                  </a:cubicBezTo>
                  <a:cubicBezTo>
                    <a:pt x="935" y="137"/>
                    <a:pt x="939" y="205"/>
                    <a:pt x="945" y="248"/>
                  </a:cubicBezTo>
                  <a:cubicBezTo>
                    <a:pt x="948" y="352"/>
                    <a:pt x="937" y="383"/>
                    <a:pt x="957" y="454"/>
                  </a:cubicBezTo>
                  <a:cubicBezTo>
                    <a:pt x="964" y="480"/>
                    <a:pt x="978" y="501"/>
                    <a:pt x="987" y="527"/>
                  </a:cubicBezTo>
                  <a:cubicBezTo>
                    <a:pt x="989" y="533"/>
                    <a:pt x="993" y="545"/>
                    <a:pt x="993" y="545"/>
                  </a:cubicBezTo>
                  <a:cubicBezTo>
                    <a:pt x="1005" y="619"/>
                    <a:pt x="1072" y="705"/>
                    <a:pt x="1139" y="739"/>
                  </a:cubicBezTo>
                  <a:cubicBezTo>
                    <a:pt x="1151" y="756"/>
                    <a:pt x="1204" y="795"/>
                    <a:pt x="1224" y="800"/>
                  </a:cubicBezTo>
                  <a:cubicBezTo>
                    <a:pt x="1243" y="805"/>
                    <a:pt x="1274" y="808"/>
                    <a:pt x="1290" y="818"/>
                  </a:cubicBezTo>
                  <a:cubicBezTo>
                    <a:pt x="1329" y="843"/>
                    <a:pt x="1360" y="851"/>
                    <a:pt x="1406" y="860"/>
                  </a:cubicBezTo>
                  <a:cubicBezTo>
                    <a:pt x="1567" y="923"/>
                    <a:pt x="1761" y="883"/>
                    <a:pt x="1921" y="885"/>
                  </a:cubicBezTo>
                  <a:cubicBezTo>
                    <a:pt x="1943" y="883"/>
                    <a:pt x="1966" y="883"/>
                    <a:pt x="1988" y="879"/>
                  </a:cubicBezTo>
                  <a:cubicBezTo>
                    <a:pt x="2012" y="875"/>
                    <a:pt x="2036" y="857"/>
                    <a:pt x="2060" y="854"/>
                  </a:cubicBezTo>
                  <a:cubicBezTo>
                    <a:pt x="2109" y="848"/>
                    <a:pt x="2157" y="847"/>
                    <a:pt x="2206" y="842"/>
                  </a:cubicBezTo>
                  <a:cubicBezTo>
                    <a:pt x="2275" y="819"/>
                    <a:pt x="2229" y="829"/>
                    <a:pt x="2345" y="836"/>
                  </a:cubicBezTo>
                  <a:cubicBezTo>
                    <a:pt x="2356" y="839"/>
                    <a:pt x="2380" y="841"/>
                    <a:pt x="2388" y="854"/>
                  </a:cubicBezTo>
                  <a:cubicBezTo>
                    <a:pt x="2407" y="885"/>
                    <a:pt x="2413" y="935"/>
                    <a:pt x="2424" y="970"/>
                  </a:cubicBezTo>
                  <a:cubicBezTo>
                    <a:pt x="2430" y="1018"/>
                    <a:pt x="2472" y="1158"/>
                    <a:pt x="2412" y="1158"/>
                  </a:cubicBezTo>
                  <a:close/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4" name="Rectangle 6">
            <a:extLst>
              <a:ext uri="{FF2B5EF4-FFF2-40B4-BE49-F238E27FC236}">
                <a16:creationId xmlns:a16="http://schemas.microsoft.com/office/drawing/2014/main" id="{A1771AF3-DC45-4CFD-B02A-B47827C72F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Annotations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69635" name="Rectangle 14">
            <a:extLst>
              <a:ext uri="{FF2B5EF4-FFF2-40B4-BE49-F238E27FC236}">
                <a16:creationId xmlns:a16="http://schemas.microsoft.com/office/drawing/2014/main" id="{55EF7BC4-FE72-4526-A8E1-2977E698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0"/>
            <a:ext cx="6148387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special type of attribute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text (comments, notes, …)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areas of interest</a:t>
            </a:r>
          </a:p>
          <a:p>
            <a:pPr eaLnBrk="1" hangingPunct="1"/>
            <a:endParaRPr lang="en-US" altLang="en-US" sz="1600"/>
          </a:p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Areas of interest (AOIs)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group of diagram elements sharing some common property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</a:t>
            </a:r>
            <a:r>
              <a:rPr lang="ja-JP" altLang="en-US" sz="1600"/>
              <a:t>“</a:t>
            </a:r>
            <a:r>
              <a:rPr lang="en-US" altLang="ja-JP" sz="1600"/>
              <a:t>all thread-safe components</a:t>
            </a:r>
            <a:r>
              <a:rPr lang="ja-JP" altLang="en-US" sz="1600"/>
              <a:t>”</a:t>
            </a:r>
            <a:endParaRPr lang="en-US" altLang="ja-JP" sz="16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</a:t>
            </a:r>
            <a:r>
              <a:rPr lang="ja-JP" altLang="en-US" sz="1600"/>
              <a:t>“</a:t>
            </a:r>
            <a:r>
              <a:rPr lang="en-US" altLang="ja-JP" sz="1600"/>
              <a:t>all classes using graphics resources</a:t>
            </a:r>
            <a:r>
              <a:rPr lang="ja-JP" altLang="en-US" sz="1600"/>
              <a:t>”</a:t>
            </a:r>
            <a:endParaRPr lang="en-US" altLang="ja-JP" sz="16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</a:t>
            </a:r>
            <a:r>
              <a:rPr lang="ja-JP" altLang="en-US" sz="1600"/>
              <a:t>“</a:t>
            </a:r>
            <a:r>
              <a:rPr lang="en-US" altLang="ja-JP" sz="1600"/>
              <a:t>stuff we work on in the next release</a:t>
            </a:r>
            <a:r>
              <a:rPr lang="ja-JP" altLang="en-US" sz="1600"/>
              <a:t>”</a:t>
            </a:r>
            <a:r>
              <a:rPr lang="en-US" altLang="ja-JP" sz="1600"/>
              <a:t>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very important in design phase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typically sketched on whiteboard in design sessions</a:t>
            </a:r>
          </a:p>
        </p:txBody>
      </p:sp>
      <p:pic>
        <p:nvPicPr>
          <p:cNvPr id="69636" name="Picture 10">
            <a:extLst>
              <a:ext uri="{FF2B5EF4-FFF2-40B4-BE49-F238E27FC236}">
                <a16:creationId xmlns:a16="http://schemas.microsoft.com/office/drawing/2014/main" id="{0E9ECFF8-D0D6-4F72-B5A7-FA8C575805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8000" contras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657600"/>
            <a:ext cx="3452813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11">
            <a:extLst>
              <a:ext uri="{FF2B5EF4-FFF2-40B4-BE49-F238E27FC236}">
                <a16:creationId xmlns:a16="http://schemas.microsoft.com/office/drawing/2014/main" id="{9504D036-B63A-47D3-ABB8-622F3D5BF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ECA98-2741-4D1D-9B84-9853CFD44104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69639" name="Rectangle 18">
            <a:extLst>
              <a:ext uri="{FF2B5EF4-FFF2-40B4-BE49-F238E27FC236}">
                <a16:creationId xmlns:a16="http://schemas.microsoft.com/office/drawing/2014/main" id="{DA2D04B5-D355-4A40-A7E6-02F9D7F02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6">
            <a:extLst>
              <a:ext uri="{FF2B5EF4-FFF2-40B4-BE49-F238E27FC236}">
                <a16:creationId xmlns:a16="http://schemas.microsoft.com/office/drawing/2014/main" id="{20DB28FE-AEFF-4AF6-9269-23938EF955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Areas of interest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E3C46A-6267-4BAD-84FC-16991C044497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70659" name="Rectangle 14">
            <a:extLst>
              <a:ext uri="{FF2B5EF4-FFF2-40B4-BE49-F238E27FC236}">
                <a16:creationId xmlns:a16="http://schemas.microsoft.com/office/drawing/2014/main" id="{DFA7925D-34F5-45A6-9F73-23BBD90FE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612140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how to draw AOIs on software diagrams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automatically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in a way that resembles human drawings</a:t>
            </a:r>
          </a:p>
          <a:p>
            <a:pPr eaLnBrk="1" hangingPunct="1"/>
            <a:endParaRPr lang="en-US" altLang="en-US" sz="1600"/>
          </a:p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Design requirements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element vs AOI relations should be clear (inside or outside)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multiple, overlapping AOIs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drawing should be rounded and </a:t>
            </a:r>
            <a:r>
              <a:rPr lang="ja-JP" altLang="en-US" sz="1600"/>
              <a:t>‘</a:t>
            </a:r>
            <a:r>
              <a:rPr lang="en-US" altLang="ja-JP" sz="1600"/>
              <a:t>fuzzy</a:t>
            </a:r>
            <a:r>
              <a:rPr lang="ja-JP" altLang="en-US" sz="1600"/>
              <a:t>’</a:t>
            </a:r>
            <a:endParaRPr lang="en-US" altLang="ja-JP" sz="16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AOIs should not interfere with diagram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minimize clutter</a:t>
            </a:r>
          </a:p>
        </p:txBody>
      </p:sp>
      <p:pic>
        <p:nvPicPr>
          <p:cNvPr id="70660" name="Picture 9">
            <a:extLst>
              <a:ext uri="{FF2B5EF4-FFF2-40B4-BE49-F238E27FC236}">
                <a16:creationId xmlns:a16="http://schemas.microsoft.com/office/drawing/2014/main" id="{D9D27D74-93C9-4BD7-BD1C-A390BB84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8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3330576"/>
            <a:ext cx="33020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10">
            <a:extLst>
              <a:ext uri="{FF2B5EF4-FFF2-40B4-BE49-F238E27FC236}">
                <a16:creationId xmlns:a16="http://schemas.microsoft.com/office/drawing/2014/main" id="{010771BB-CC50-49F1-AB72-47A17CE71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276601"/>
            <a:ext cx="24384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11">
            <a:extLst>
              <a:ext uri="{FF2B5EF4-FFF2-40B4-BE49-F238E27FC236}">
                <a16:creationId xmlns:a16="http://schemas.microsoft.com/office/drawing/2014/main" id="{A1651150-B1B4-40FA-8E7E-EF225BBA0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768976"/>
            <a:ext cx="3352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social network visualization [Theron </a:t>
            </a:r>
            <a:r>
              <a:rPr lang="en-US" altLang="en-US" sz="1200" i="1"/>
              <a:t>et al</a:t>
            </a:r>
            <a:r>
              <a:rPr lang="en-US" altLang="en-US" sz="1200"/>
              <a:t> </a:t>
            </a:r>
            <a:r>
              <a:rPr lang="ja-JP" altLang="en-US" sz="1200"/>
              <a:t>‘</a:t>
            </a:r>
            <a:r>
              <a:rPr lang="en-US" altLang="ja-JP" sz="1200"/>
              <a:t>08]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AOIs drawn as convex hulls of their elements</a:t>
            </a:r>
          </a:p>
        </p:txBody>
      </p:sp>
      <p:sp>
        <p:nvSpPr>
          <p:cNvPr id="70663" name="Rectangle 12">
            <a:extLst>
              <a:ext uri="{FF2B5EF4-FFF2-40B4-BE49-F238E27FC236}">
                <a16:creationId xmlns:a16="http://schemas.microsoft.com/office/drawing/2014/main" id="{7C589562-ACDE-48AC-A0D7-980773D9D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764213"/>
            <a:ext cx="340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clustered graph visualization [Gross </a:t>
            </a:r>
            <a:r>
              <a:rPr lang="en-US" altLang="en-US" sz="1200" i="1"/>
              <a:t>et al</a:t>
            </a:r>
            <a:r>
              <a:rPr lang="en-US" altLang="en-US" sz="1200"/>
              <a:t> </a:t>
            </a:r>
            <a:r>
              <a:rPr lang="ja-JP" altLang="en-US" sz="1200"/>
              <a:t>‘</a:t>
            </a:r>
            <a:r>
              <a:rPr lang="en-US" altLang="ja-JP" sz="1200"/>
              <a:t>00]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AOIs drawn isosurfaces of a distance function</a:t>
            </a:r>
          </a:p>
        </p:txBody>
      </p:sp>
      <p:sp>
        <p:nvSpPr>
          <p:cNvPr id="70664" name="Rectangle 13">
            <a:extLst>
              <a:ext uri="{FF2B5EF4-FFF2-40B4-BE49-F238E27FC236}">
                <a16:creationId xmlns:a16="http://schemas.microsoft.com/office/drawing/2014/main" id="{3C734578-00AA-46BF-8AD2-A4A084696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4" y="6370638"/>
            <a:ext cx="773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T. Sprenger, R. Brunella, M. Gross, H-BLOB: A hierarchi-cal visual clustering method using implicit surfaces, IEEE Visualization, 2000</a:t>
            </a:r>
          </a:p>
          <a:p>
            <a:pPr eaLnBrk="1" hangingPunct="1"/>
            <a:r>
              <a:rPr lang="en-US" altLang="en-US" sz="1000"/>
              <a:t>R. Theron, R. Santamaria, J. Garcia, D. Gomez, Overlapper: visualization of interconnected social groups, Graph Drawing, 2008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6">
            <a:extLst>
              <a:ext uri="{FF2B5EF4-FFF2-40B4-BE49-F238E27FC236}">
                <a16:creationId xmlns:a16="http://schemas.microsoft.com/office/drawing/2014/main" id="{8328DFE7-3E4A-411F-85E7-E5BB56F2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Areas of interest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71682" name="Rectangle 14">
            <a:extLst>
              <a:ext uri="{FF2B5EF4-FFF2-40B4-BE49-F238E27FC236}">
                <a16:creationId xmlns:a16="http://schemas.microsoft.com/office/drawing/2014/main" id="{FB2E8CDA-B392-4530-9590-9DB8D5CF9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0"/>
            <a:ext cx="2312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texture-based solution</a:t>
            </a:r>
            <a:endParaRPr lang="en-US" altLang="en-US" sz="1400"/>
          </a:p>
          <a:p>
            <a:pPr eaLnBrk="1" hangingPunct="1"/>
            <a:endParaRPr lang="en-US" altLang="en-US" sz="1600"/>
          </a:p>
        </p:txBody>
      </p:sp>
      <p:pic>
        <p:nvPicPr>
          <p:cNvPr id="71683" name="Picture 9" descr="innerskel.png">
            <a:extLst>
              <a:ext uri="{FF2B5EF4-FFF2-40B4-BE49-F238E27FC236}">
                <a16:creationId xmlns:a16="http://schemas.microsoft.com/office/drawing/2014/main" id="{2666BF45-FF55-4C77-953A-327B85C1B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1143000"/>
            <a:ext cx="2444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10">
            <a:extLst>
              <a:ext uri="{FF2B5EF4-FFF2-40B4-BE49-F238E27FC236}">
                <a16:creationId xmlns:a16="http://schemas.microsoft.com/office/drawing/2014/main" id="{165E4BF1-B65B-4B4D-9060-B075F0D0D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219201"/>
            <a:ext cx="2514600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11">
            <a:extLst>
              <a:ext uri="{FF2B5EF4-FFF2-40B4-BE49-F238E27FC236}">
                <a16:creationId xmlns:a16="http://schemas.microsoft.com/office/drawing/2014/main" id="{066D7AE0-B328-4C19-8B7B-0EAD39C93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663" y="1752601"/>
            <a:ext cx="193040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12">
            <a:extLst>
              <a:ext uri="{FF2B5EF4-FFF2-40B4-BE49-F238E27FC236}">
                <a16:creationId xmlns:a16="http://schemas.microsoft.com/office/drawing/2014/main" id="{DCA786A9-29FB-4C04-9BEC-987878C6F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76" y="2819401"/>
            <a:ext cx="2079625" cy="219075"/>
          </a:xfrm>
          <a:prstGeom prst="rightArrow">
            <a:avLst>
              <a:gd name="adj1" fmla="val 50000"/>
              <a:gd name="adj2" fmla="val 50007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400">
              <a:latin typeface="Arial" charset="0"/>
              <a:ea typeface="ＭＳ Ｐゴシック" charset="0"/>
            </a:endParaRPr>
          </a:p>
        </p:txBody>
      </p:sp>
      <p:sp>
        <p:nvSpPr>
          <p:cNvPr id="71687" name="Rectangle 13">
            <a:extLst>
              <a:ext uri="{FF2B5EF4-FFF2-40B4-BE49-F238E27FC236}">
                <a16:creationId xmlns:a16="http://schemas.microsoft.com/office/drawing/2014/main" id="{585293D9-77D3-4BE7-8C65-9212CAD34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889" y="2938464"/>
            <a:ext cx="188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texture splatting </a:t>
            </a:r>
          </a:p>
        </p:txBody>
      </p:sp>
      <p:pic>
        <p:nvPicPr>
          <p:cNvPr id="71688" name="Picture 1">
            <a:extLst>
              <a:ext uri="{FF2B5EF4-FFF2-40B4-BE49-F238E27FC236}">
                <a16:creationId xmlns:a16="http://schemas.microsoft.com/office/drawing/2014/main" id="{0F01ED71-0D78-4D17-ABFA-A56F980D2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1" y="3733800"/>
            <a:ext cx="35099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9" name="Rectangle 12">
            <a:extLst>
              <a:ext uri="{FF2B5EF4-FFF2-40B4-BE49-F238E27FC236}">
                <a16:creationId xmlns:a16="http://schemas.microsoft.com/office/drawing/2014/main" id="{83A6247B-7B9A-4CFD-8EA9-5CBB7D1A2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4" y="6505576"/>
            <a:ext cx="307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example diagram (110 classes, 11 areas)</a:t>
            </a:r>
          </a:p>
        </p:txBody>
      </p:sp>
      <p:pic>
        <p:nvPicPr>
          <p:cNvPr id="71690" name="Picture 1">
            <a:extLst>
              <a:ext uri="{FF2B5EF4-FFF2-40B4-BE49-F238E27FC236}">
                <a16:creationId xmlns:a16="http://schemas.microsoft.com/office/drawing/2014/main" id="{0BEF1962-0BB5-4742-AA46-921BD5ACC17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4" y="3886201"/>
            <a:ext cx="2649537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1" name="Rectangle 14">
            <a:extLst>
              <a:ext uri="{FF2B5EF4-FFF2-40B4-BE49-F238E27FC236}">
                <a16:creationId xmlns:a16="http://schemas.microsoft.com/office/drawing/2014/main" id="{228B32C6-13BB-445E-9F66-754EAD4EA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3038" y="6505576"/>
            <a:ext cx="16557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problems at overlaps!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6">
            <a:extLst>
              <a:ext uri="{FF2B5EF4-FFF2-40B4-BE49-F238E27FC236}">
                <a16:creationId xmlns:a16="http://schemas.microsoft.com/office/drawing/2014/main" id="{BC3EE5AE-7136-462B-BECB-1EC6272B4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Areas of interest</a:t>
            </a:r>
            <a:endParaRPr lang="en-US" altLang="en-US" sz="1400">
              <a:solidFill>
                <a:srgbClr val="000090"/>
              </a:solidFill>
            </a:endParaRPr>
          </a:p>
        </p:txBody>
      </p:sp>
      <p:pic>
        <p:nvPicPr>
          <p:cNvPr id="72706" name="Picture 1">
            <a:extLst>
              <a:ext uri="{FF2B5EF4-FFF2-40B4-BE49-F238E27FC236}">
                <a16:creationId xmlns:a16="http://schemas.microsoft.com/office/drawing/2014/main" id="{83F5D537-5618-4851-8ED8-3081E996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509838"/>
            <a:ext cx="4876800" cy="3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14">
            <a:extLst>
              <a:ext uri="{FF2B5EF4-FFF2-40B4-BE49-F238E27FC236}">
                <a16:creationId xmlns:a16="http://schemas.microsoft.com/office/drawing/2014/main" id="{191B5273-063A-4941-AF92-F4287C9B5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1"/>
            <a:ext cx="426911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solution with deformable contours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compute convex hull (like [Theron </a:t>
            </a:r>
            <a:r>
              <a:rPr lang="en-US" altLang="en-US" sz="1400" i="1"/>
              <a:t>et al</a:t>
            </a:r>
            <a:r>
              <a:rPr lang="en-US" altLang="en-US" sz="1400"/>
              <a:t> </a:t>
            </a:r>
            <a:r>
              <a:rPr lang="ja-JP" altLang="en-US" sz="1400"/>
              <a:t>‘</a:t>
            </a:r>
            <a:r>
              <a:rPr lang="en-US" altLang="ja-JP" sz="1400"/>
              <a:t>08])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sample contour uniformly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move contour inwards with uniform speed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stop when close to elements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resample to keep uniform point density</a:t>
            </a:r>
          </a:p>
          <a:p>
            <a:pPr eaLnBrk="1" hangingPunct="1"/>
            <a:endParaRPr lang="en-US" alt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94718-ADF2-4807-8A9A-55084D8DB001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72709" name="Rectangle 8">
            <a:extLst>
              <a:ext uri="{FF2B5EF4-FFF2-40B4-BE49-F238E27FC236}">
                <a16:creationId xmlns:a16="http://schemas.microsoft.com/office/drawing/2014/main" id="{419B0458-14E5-4859-B2F8-14912D49C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4" y="6370638"/>
            <a:ext cx="63595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H. Byelas, A. Telea, Visualization of areas of interest in software architecture diagrams, ACM SOFTVIS, 2006</a:t>
            </a:r>
          </a:p>
        </p:txBody>
      </p:sp>
      <p:pic>
        <p:nvPicPr>
          <p:cNvPr id="72710" name="Picture 9">
            <a:extLst>
              <a:ext uri="{FF2B5EF4-FFF2-40B4-BE49-F238E27FC236}">
                <a16:creationId xmlns:a16="http://schemas.microsoft.com/office/drawing/2014/main" id="{BB1E98EE-1528-4DD1-8580-8E219CDB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Rectangle 18">
            <a:extLst>
              <a:ext uri="{FF2B5EF4-FFF2-40B4-BE49-F238E27FC236}">
                <a16:creationId xmlns:a16="http://schemas.microsoft.com/office/drawing/2014/main" id="{03541598-800E-4459-A766-A2984641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>
            <a:extLst>
              <a:ext uri="{FF2B5EF4-FFF2-40B4-BE49-F238E27FC236}">
                <a16:creationId xmlns:a16="http://schemas.microsoft.com/office/drawing/2014/main" id="{1582D809-9BE6-4377-9607-6F5F7BE3D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85925"/>
            <a:ext cx="6248400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0" name="Rectangle 6">
            <a:extLst>
              <a:ext uri="{FF2B5EF4-FFF2-40B4-BE49-F238E27FC236}">
                <a16:creationId xmlns:a16="http://schemas.microsoft.com/office/drawing/2014/main" id="{4EB61EF6-1C50-4EA7-A9CE-4C5CBB282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Areas of interest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73731" name="Rectangle 14">
            <a:extLst>
              <a:ext uri="{FF2B5EF4-FFF2-40B4-BE49-F238E27FC236}">
                <a16:creationId xmlns:a16="http://schemas.microsoft.com/office/drawing/2014/main" id="{0E53C03E-DF84-4639-8F34-2E34F87AB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404495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same diagram as before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areas look quite natural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use blending to emphasize area overlaps</a:t>
            </a:r>
          </a:p>
          <a:p>
            <a:pPr eaLnBrk="1" hangingPunct="1"/>
            <a:endParaRPr lang="en-US" alt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23D84A-96DE-43D7-AB97-2490636F8797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pic>
        <p:nvPicPr>
          <p:cNvPr id="73733" name="Picture 9">
            <a:extLst>
              <a:ext uri="{FF2B5EF4-FFF2-40B4-BE49-F238E27FC236}">
                <a16:creationId xmlns:a16="http://schemas.microsoft.com/office/drawing/2014/main" id="{79FA946B-C301-4A90-BE2A-0783587E7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18">
            <a:extLst>
              <a:ext uri="{FF2B5EF4-FFF2-40B4-BE49-F238E27FC236}">
                <a16:creationId xmlns:a16="http://schemas.microsoft.com/office/drawing/2014/main" id="{E84076A7-9931-4BDD-BF2D-1277B652A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6">
            <a:extLst>
              <a:ext uri="{FF2B5EF4-FFF2-40B4-BE49-F238E27FC236}">
                <a16:creationId xmlns:a16="http://schemas.microsoft.com/office/drawing/2014/main" id="{E49E5546-DD5F-49B8-8916-DEDDD6FAE5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Is the drawing </a:t>
            </a:r>
            <a:r>
              <a:rPr lang="ja-JP" altLang="en-US" sz="2300" b="1">
                <a:solidFill>
                  <a:srgbClr val="000090"/>
                </a:solidFill>
              </a:rPr>
              <a:t>‘</a:t>
            </a:r>
            <a:r>
              <a:rPr lang="en-US" altLang="ja-JP" sz="2300" b="1">
                <a:solidFill>
                  <a:srgbClr val="000090"/>
                </a:solidFill>
              </a:rPr>
              <a:t>good</a:t>
            </a:r>
            <a:r>
              <a:rPr lang="ja-JP" altLang="en-US" sz="2300" b="1">
                <a:solidFill>
                  <a:srgbClr val="000090"/>
                </a:solidFill>
              </a:rPr>
              <a:t>’</a:t>
            </a:r>
            <a:r>
              <a:rPr lang="en-US" altLang="ja-JP" sz="2300" b="1">
                <a:solidFill>
                  <a:srgbClr val="000090"/>
                </a:solidFill>
              </a:rPr>
              <a:t>?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74754" name="Rectangle 14">
            <a:extLst>
              <a:ext uri="{FF2B5EF4-FFF2-40B4-BE49-F238E27FC236}">
                <a16:creationId xmlns:a16="http://schemas.microsoft.com/office/drawing/2014/main" id="{A7D04CA7-6C7D-477C-A412-9E1417D86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4" y="762001"/>
            <a:ext cx="70199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User evaluation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35 users were given one UML diagram and list of areas to draw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separately a computer-generated AOI drawing was made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users were given a pair of human-drawn AOI and the computer-drawn AOI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asked to solve some problems on the two drawings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asked which drawing they preferred and why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overall, most (but not all) human drawings seen as slightly better</a:t>
            </a:r>
            <a:endParaRPr lang="en-US" altLang="en-US" sz="1600"/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4ECEADD7-C605-46E8-8B98-7A0297D4C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3028950"/>
            <a:ext cx="43211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5">
            <a:extLst>
              <a:ext uri="{FF2B5EF4-FFF2-40B4-BE49-F238E27FC236}">
                <a16:creationId xmlns:a16="http://schemas.microsoft.com/office/drawing/2014/main" id="{CCB9F357-8796-42D0-AC08-0BFEE7473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3046414"/>
            <a:ext cx="439420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Rectangle 8">
            <a:extLst>
              <a:ext uri="{FF2B5EF4-FFF2-40B4-BE49-F238E27FC236}">
                <a16:creationId xmlns:a16="http://schemas.microsoft.com/office/drawing/2014/main" id="{21F86F1D-4AF0-4743-8312-83E47C344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667001"/>
            <a:ext cx="514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7575D1"/>
                </a:solidFill>
              </a:rPr>
              <a:t>Which do you think is human-drawn, which is machine-drawn?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773ED-7AD0-4BAA-8799-D0DE44E00CF4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74759" name="Rectangle 11">
            <a:extLst>
              <a:ext uri="{FF2B5EF4-FFF2-40B4-BE49-F238E27FC236}">
                <a16:creationId xmlns:a16="http://schemas.microsoft.com/office/drawing/2014/main" id="{81B489D8-6F6B-4394-8132-E3405F2B0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4" y="6370639"/>
            <a:ext cx="755847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H. Byelas, A. Telea, Towards visual realism in drawing areas of interest on architecture diagrams, J. Vis. Lang. Comp., 20(2), 2009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8" descr="new_technique_08_iter- the best i think">
            <a:extLst>
              <a:ext uri="{FF2B5EF4-FFF2-40B4-BE49-F238E27FC236}">
                <a16:creationId xmlns:a16="http://schemas.microsoft.com/office/drawing/2014/main" id="{48D689AB-2C70-4CEC-A65D-1B0394A5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44714"/>
            <a:ext cx="5410200" cy="379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8" name="Rectangle 6">
            <a:extLst>
              <a:ext uri="{FF2B5EF4-FFF2-40B4-BE49-F238E27FC236}">
                <a16:creationId xmlns:a16="http://schemas.microsoft.com/office/drawing/2014/main" id="{AD9526B8-ED58-4B9D-9B0C-10B7ECA9A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Areas and attributes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75779" name="Rectangle 14">
            <a:extLst>
              <a:ext uri="{FF2B5EF4-FFF2-40B4-BE49-F238E27FC236}">
                <a16:creationId xmlns:a16="http://schemas.microsoft.com/office/drawing/2014/main" id="{84A98E70-335C-4ED5-8131-5467E0858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544195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OK, we know how to draw good-looking areas of interest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how to add extra attributes so we can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compare values of all elements in one area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compare values of an element present in different areas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compare one value across all elements in diagram</a:t>
            </a:r>
            <a:endParaRPr lang="en-US" altLang="en-US" sz="1600"/>
          </a:p>
        </p:txBody>
      </p:sp>
      <p:sp>
        <p:nvSpPr>
          <p:cNvPr id="75780" name="Rectangle 8">
            <a:extLst>
              <a:ext uri="{FF2B5EF4-FFF2-40B4-BE49-F238E27FC236}">
                <a16:creationId xmlns:a16="http://schemas.microsoft.com/office/drawing/2014/main" id="{21A58E55-1CB0-433E-9403-CDCBD1F70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220503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?</a:t>
            </a:r>
          </a:p>
        </p:txBody>
      </p:sp>
      <p:sp>
        <p:nvSpPr>
          <p:cNvPr id="75781" name="Rectangle 9">
            <a:extLst>
              <a:ext uri="{FF2B5EF4-FFF2-40B4-BE49-F238E27FC236}">
                <a16:creationId xmlns:a16="http://schemas.microsoft.com/office/drawing/2014/main" id="{C375658D-FF84-4628-B2AA-9196A6B3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800" y="3657601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?</a:t>
            </a:r>
          </a:p>
        </p:txBody>
      </p:sp>
      <p:sp>
        <p:nvSpPr>
          <p:cNvPr id="75782" name="Rectangle 10">
            <a:extLst>
              <a:ext uri="{FF2B5EF4-FFF2-40B4-BE49-F238E27FC236}">
                <a16:creationId xmlns:a16="http://schemas.microsoft.com/office/drawing/2014/main" id="{74B7183F-A0EC-4289-8697-7E778619F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395763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?</a:t>
            </a:r>
          </a:p>
        </p:txBody>
      </p:sp>
      <p:sp>
        <p:nvSpPr>
          <p:cNvPr id="75783" name="Rectangle 11">
            <a:extLst>
              <a:ext uri="{FF2B5EF4-FFF2-40B4-BE49-F238E27FC236}">
                <a16:creationId xmlns:a16="http://schemas.microsoft.com/office/drawing/2014/main" id="{2F565B59-B0BE-4928-8CBA-8F4E7F8E2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00" y="4724401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D6B857-76DC-431E-B712-CABDEE1A4EB3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pic>
        <p:nvPicPr>
          <p:cNvPr id="75785" name="Picture 14">
            <a:extLst>
              <a:ext uri="{FF2B5EF4-FFF2-40B4-BE49-F238E27FC236}">
                <a16:creationId xmlns:a16="http://schemas.microsoft.com/office/drawing/2014/main" id="{8B48403B-AC75-44FC-AB0B-86327F20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6" name="Rectangle 18">
            <a:extLst>
              <a:ext uri="{FF2B5EF4-FFF2-40B4-BE49-F238E27FC236}">
                <a16:creationId xmlns:a16="http://schemas.microsoft.com/office/drawing/2014/main" id="{5A9E6D17-4D0D-4D81-8D10-61DB03D68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9" descr="metricLens">
            <a:extLst>
              <a:ext uri="{FF2B5EF4-FFF2-40B4-BE49-F238E27FC236}">
                <a16:creationId xmlns:a16="http://schemas.microsoft.com/office/drawing/2014/main" id="{426C21F0-2A27-40F8-A7E7-3BF360E5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9" y="4954588"/>
            <a:ext cx="9604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2" name="Rectangle 6">
            <a:extLst>
              <a:ext uri="{FF2B5EF4-FFF2-40B4-BE49-F238E27FC236}">
                <a16:creationId xmlns:a16="http://schemas.microsoft.com/office/drawing/2014/main" id="{CB58DEF2-F817-4D32-9F42-7F71D8CA2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Metric lens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76803" name="Rectangle 14">
            <a:extLst>
              <a:ext uri="{FF2B5EF4-FFF2-40B4-BE49-F238E27FC236}">
                <a16:creationId xmlns:a16="http://schemas.microsoft.com/office/drawing/2014/main" id="{2B44BDB6-74F9-4AD4-8A9D-F7B7A678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0"/>
            <a:ext cx="52498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embed a small table lens within each diagram element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scroll/sort columns </a:t>
            </a:r>
            <a:r>
              <a:rPr lang="en-US" altLang="en-US" sz="1600" i="1"/>
              <a:t>in sync </a:t>
            </a:r>
            <a:r>
              <a:rPr lang="en-US" altLang="en-US" sz="1600"/>
              <a:t>for all elements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76B3D7E-AF67-43D8-8834-FAB533FE564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52801" y="3657600"/>
            <a:ext cx="1008063" cy="5397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6805" name="Picture 3">
            <a:extLst>
              <a:ext uri="{FF2B5EF4-FFF2-40B4-BE49-F238E27FC236}">
                <a16:creationId xmlns:a16="http://schemas.microsoft.com/office/drawing/2014/main" id="{241C3C4B-C4A0-437B-9799-894E4FF5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1447801"/>
            <a:ext cx="7772400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26740C36-7B06-4C56-A19A-D03267692892}"/>
              </a:ext>
            </a:extLst>
          </p:cNvPr>
          <p:cNvGrpSpPr>
            <a:grpSpLocks/>
          </p:cNvGrpSpPr>
          <p:nvPr/>
        </p:nvGrpSpPr>
        <p:grpSpPr bwMode="auto">
          <a:xfrm>
            <a:off x="4349751" y="4267201"/>
            <a:ext cx="3706813" cy="2543175"/>
            <a:chOff x="1701" y="2251"/>
            <a:chExt cx="2972" cy="2039"/>
          </a:xfrm>
        </p:grpSpPr>
        <p:pic>
          <p:nvPicPr>
            <p:cNvPr id="76809" name="Picture 5">
              <a:extLst>
                <a:ext uri="{FF2B5EF4-FFF2-40B4-BE49-F238E27FC236}">
                  <a16:creationId xmlns:a16="http://schemas.microsoft.com/office/drawing/2014/main" id="{94B6AE7C-602A-42FB-AABD-283C21D46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" y="2251"/>
              <a:ext cx="2969" cy="2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10" name="Rectangle 6">
              <a:extLst>
                <a:ext uri="{FF2B5EF4-FFF2-40B4-BE49-F238E27FC236}">
                  <a16:creationId xmlns:a16="http://schemas.microsoft.com/office/drawing/2014/main" id="{F11B3A16-FEB4-46E5-B493-32432DA3D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255"/>
              <a:ext cx="2972" cy="20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nl-NL" altLang="en-US"/>
            </a:p>
          </p:txBody>
        </p:sp>
      </p:grpSp>
      <p:sp>
        <p:nvSpPr>
          <p:cNvPr id="13" name="AutoShape 8">
            <a:extLst>
              <a:ext uri="{FF2B5EF4-FFF2-40B4-BE49-F238E27FC236}">
                <a16:creationId xmlns:a16="http://schemas.microsoft.com/office/drawing/2014/main" id="{D484E2E2-8A27-48E4-9416-2185E9EA478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21063" y="4267200"/>
            <a:ext cx="1008062" cy="5397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8" name="Rectangle 13">
            <a:extLst>
              <a:ext uri="{FF2B5EF4-FFF2-40B4-BE49-F238E27FC236}">
                <a16:creationId xmlns:a16="http://schemas.microsoft.com/office/drawing/2014/main" id="{40F022A5-22A7-4B58-8226-948C5AF3B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1" y="4800600"/>
            <a:ext cx="23653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7575D1"/>
                </a:solidFill>
              </a:rPr>
              <a:t>Graphical editor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areas = subsystems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LOC and complexity metrics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most classes have low metrics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1 large, complex class</a:t>
            </a:r>
            <a:br>
              <a:rPr lang="en-US" altLang="en-US" sz="1200"/>
            </a:br>
            <a:r>
              <a:rPr lang="en-US" altLang="en-US" sz="1200"/>
              <a:t>  (hard to maintain code!)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200"/>
              <a:t> luckily, not in the system 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8" descr="small21">
            <a:extLst>
              <a:ext uri="{FF2B5EF4-FFF2-40B4-BE49-F238E27FC236}">
                <a16:creationId xmlns:a16="http://schemas.microsoft.com/office/drawing/2014/main" id="{9E039F03-7CA0-42E8-8631-BF7CF1033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4" y="3984626"/>
            <a:ext cx="2751137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6" name="Picture 9" descr="small11">
            <a:extLst>
              <a:ext uri="{FF2B5EF4-FFF2-40B4-BE49-F238E27FC236}">
                <a16:creationId xmlns:a16="http://schemas.microsoft.com/office/drawing/2014/main" id="{B84D8A4A-C6FC-432C-A268-48F94357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8" y="4003676"/>
            <a:ext cx="2487612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>
            <a:extLst>
              <a:ext uri="{FF2B5EF4-FFF2-40B4-BE49-F238E27FC236}">
                <a16:creationId xmlns:a16="http://schemas.microsoft.com/office/drawing/2014/main" id="{D36CAD75-3FD1-45F5-9807-6DA0A821A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672689"/>
            <a:ext cx="260350" cy="73366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solidFill>
                <a:srgbClr val="CC33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7828" name="Rectangle 7">
            <a:extLst>
              <a:ext uri="{FF2B5EF4-FFF2-40B4-BE49-F238E27FC236}">
                <a16:creationId xmlns:a16="http://schemas.microsoft.com/office/drawing/2014/main" id="{0C908882-CF68-45CD-BA11-6D58B6C04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1" y="6183313"/>
            <a:ext cx="3262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Voronoi diagram of area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color Voronoi cells by element metric </a:t>
            </a:r>
          </a:p>
        </p:txBody>
      </p:sp>
      <p:sp>
        <p:nvSpPr>
          <p:cNvPr id="77829" name="Rectangle 6">
            <a:extLst>
              <a:ext uri="{FF2B5EF4-FFF2-40B4-BE49-F238E27FC236}">
                <a16:creationId xmlns:a16="http://schemas.microsoft.com/office/drawing/2014/main" id="{B02EF15B-8179-48BE-BBAD-EFF94DBA4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Area metrics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77830" name="Rectangle 14">
            <a:extLst>
              <a:ext uri="{FF2B5EF4-FFF2-40B4-BE49-F238E27FC236}">
                <a16:creationId xmlns:a16="http://schemas.microsoft.com/office/drawing/2014/main" id="{B8C147A1-7D2F-443C-9AE4-4A0074FEF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762001"/>
            <a:ext cx="6608762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still defined on elements, but related to areas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</a:t>
            </a:r>
            <a:r>
              <a:rPr lang="en-US" altLang="en-US" sz="1400"/>
              <a:t>power consumption for all elements in </a:t>
            </a:r>
            <a:r>
              <a:rPr lang="ja-JP" altLang="en-US" sz="1400"/>
              <a:t>“</a:t>
            </a:r>
            <a:r>
              <a:rPr lang="en-US" altLang="ja-JP" sz="1400"/>
              <a:t>power critical</a:t>
            </a:r>
            <a:r>
              <a:rPr lang="ja-JP" altLang="en-US" sz="1400"/>
              <a:t>”</a:t>
            </a:r>
            <a:r>
              <a:rPr lang="en-US" altLang="ja-JP" sz="1400"/>
              <a:t> area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algorithmic speed for all elements in </a:t>
            </a:r>
            <a:r>
              <a:rPr lang="ja-JP" altLang="en-US" sz="1400"/>
              <a:t>“</a:t>
            </a:r>
            <a:r>
              <a:rPr lang="en-US" altLang="ja-JP" sz="1400"/>
              <a:t>video processing</a:t>
            </a:r>
            <a:r>
              <a:rPr lang="ja-JP" altLang="en-US" sz="1400"/>
              <a:t>”</a:t>
            </a:r>
            <a:r>
              <a:rPr lang="en-US" altLang="ja-JP" sz="1400"/>
              <a:t> area…</a:t>
            </a:r>
          </a:p>
          <a:p>
            <a:pPr lvl="1" eaLnBrk="1" hangingPunct="1"/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how to visualize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variation of a metric over a single area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correlation of the area metrics of one element contained in several areas?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sz="1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also, improve the tasks of detecting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which are all areas containing a given element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which are all elements in one given area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6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use textures</a:t>
            </a:r>
          </a:p>
        </p:txBody>
      </p:sp>
      <p:sp>
        <p:nvSpPr>
          <p:cNvPr id="77831" name="Rectangle 7">
            <a:extLst>
              <a:ext uri="{FF2B5EF4-FFF2-40B4-BE49-F238E27FC236}">
                <a16:creationId xmlns:a16="http://schemas.microsoft.com/office/drawing/2014/main" id="{C23718C9-CAE2-4B16-A3EE-80297B325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4" y="6172201"/>
            <a:ext cx="230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create a smooth variation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use Laplacian diffusion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6">
            <a:extLst>
              <a:ext uri="{FF2B5EF4-FFF2-40B4-BE49-F238E27FC236}">
                <a16:creationId xmlns:a16="http://schemas.microsoft.com/office/drawing/2014/main" id="{138798B2-8EE8-41C1-8182-8370D7796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Area metrics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pic>
        <p:nvPicPr>
          <p:cNvPr id="78850" name="Picture 13" descr="small21">
            <a:extLst>
              <a:ext uri="{FF2B5EF4-FFF2-40B4-BE49-F238E27FC236}">
                <a16:creationId xmlns:a16="http://schemas.microsoft.com/office/drawing/2014/main" id="{E70F2FF3-D46C-4F12-88D4-BF4291BE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3" y="3200401"/>
            <a:ext cx="2692400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FFA7CDAB-E53B-4DCA-874F-E85B0A5D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847982"/>
            <a:ext cx="280988" cy="73366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solidFill>
                <a:srgbClr val="CC33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78852" name="Picture 15" descr="small3">
            <a:extLst>
              <a:ext uri="{FF2B5EF4-FFF2-40B4-BE49-F238E27FC236}">
                <a16:creationId xmlns:a16="http://schemas.microsoft.com/office/drawing/2014/main" id="{16161354-9509-4182-BD06-11730147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9" y="3200401"/>
            <a:ext cx="2535237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Oval 8">
            <a:extLst>
              <a:ext uri="{FF2B5EF4-FFF2-40B4-BE49-F238E27FC236}">
                <a16:creationId xmlns:a16="http://schemas.microsoft.com/office/drawing/2014/main" id="{89E5DA22-183A-4330-9063-A446512ED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947118"/>
            <a:ext cx="259766" cy="649188"/>
          </a:xfrm>
          <a:prstGeom prst="ellipse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8854" name="Oval 9">
            <a:extLst>
              <a:ext uri="{FF2B5EF4-FFF2-40B4-BE49-F238E27FC236}">
                <a16:creationId xmlns:a16="http://schemas.microsoft.com/office/drawing/2014/main" id="{31163165-529E-494B-AED3-78311EFB9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488" y="1947118"/>
            <a:ext cx="259766" cy="649188"/>
          </a:xfrm>
          <a:prstGeom prst="ellipse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8855" name="Oval 10">
            <a:extLst>
              <a:ext uri="{FF2B5EF4-FFF2-40B4-BE49-F238E27FC236}">
                <a16:creationId xmlns:a16="http://schemas.microsoft.com/office/drawing/2014/main" id="{55F4CE9B-71F6-4FB3-8B6E-9BA26D50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1945531"/>
            <a:ext cx="259766" cy="649188"/>
          </a:xfrm>
          <a:prstGeom prst="ellipse">
            <a:avLst/>
          </a:prstGeom>
          <a:pattFill prst="openDmnd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8856" name="Text Box 11">
            <a:extLst>
              <a:ext uri="{FF2B5EF4-FFF2-40B4-BE49-F238E27FC236}">
                <a16:creationId xmlns:a16="http://schemas.microsoft.com/office/drawing/2014/main" id="{63CF76E1-03CE-43B4-A4C5-12A40FFA8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75" y="1938339"/>
            <a:ext cx="4539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/>
              <a:t>+</a:t>
            </a:r>
          </a:p>
        </p:txBody>
      </p:sp>
      <p:sp>
        <p:nvSpPr>
          <p:cNvPr id="78857" name="Text Box 12">
            <a:extLst>
              <a:ext uri="{FF2B5EF4-FFF2-40B4-BE49-F238E27FC236}">
                <a16:creationId xmlns:a16="http://schemas.microsoft.com/office/drawing/2014/main" id="{E28750CD-D0FA-42AD-BB3C-7F035FD24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3" y="1938339"/>
            <a:ext cx="4539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/>
              <a:t>=</a:t>
            </a:r>
          </a:p>
        </p:txBody>
      </p:sp>
      <p:sp>
        <p:nvSpPr>
          <p:cNvPr id="78858" name="Rectangle 14">
            <a:extLst>
              <a:ext uri="{FF2B5EF4-FFF2-40B4-BE49-F238E27FC236}">
                <a16:creationId xmlns:a16="http://schemas.microsoft.com/office/drawing/2014/main" id="{494E07FA-C322-4C40-B5FA-5744F8ACE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01"/>
            <a:ext cx="71336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use a different texture pattern for each area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pattern </a:t>
            </a:r>
            <a:r>
              <a:rPr lang="ja-JP" altLang="en-US" sz="1600"/>
              <a:t>‘</a:t>
            </a:r>
            <a:r>
              <a:rPr lang="en-US" altLang="ja-JP" sz="1600"/>
              <a:t>weaving</a:t>
            </a:r>
            <a:r>
              <a:rPr lang="ja-JP" altLang="en-US" sz="1600"/>
              <a:t>’</a:t>
            </a:r>
            <a:r>
              <a:rPr lang="en-US" altLang="ja-JP" sz="1600"/>
              <a:t> indicates overlaps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technique well-know from cartography (economic indicators on a land map)</a:t>
            </a:r>
          </a:p>
        </p:txBody>
      </p:sp>
      <p:pic>
        <p:nvPicPr>
          <p:cNvPr id="78859" name="Picture 13" descr="small42">
            <a:extLst>
              <a:ext uri="{FF2B5EF4-FFF2-40B4-BE49-F238E27FC236}">
                <a16:creationId xmlns:a16="http://schemas.microsoft.com/office/drawing/2014/main" id="{C623A8BA-5A56-40BE-9E4A-1910F951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9" y="3200400"/>
            <a:ext cx="28670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AutoShape 14">
            <a:extLst>
              <a:ext uri="{FF2B5EF4-FFF2-40B4-BE49-F238E27FC236}">
                <a16:creationId xmlns:a16="http://schemas.microsoft.com/office/drawing/2014/main" id="{BE12EB78-EECD-4BF8-9E56-16A9394AD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014" y="3847982"/>
            <a:ext cx="280987" cy="73366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solidFill>
                <a:srgbClr val="CC33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F26EE-7739-48D8-BE77-06E376AA88E7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78862" name="Rectangle 17">
            <a:extLst>
              <a:ext uri="{FF2B5EF4-FFF2-40B4-BE49-F238E27FC236}">
                <a16:creationId xmlns:a16="http://schemas.microsoft.com/office/drawing/2014/main" id="{D33FB48C-3042-4374-B66B-84747FC91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3" y="6370638"/>
            <a:ext cx="6756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H. Byelas, A. Telea, Visualizing metrics on areas of interest in software architecture diagrams, IEEE PacificVis, 2009</a:t>
            </a:r>
          </a:p>
        </p:txBody>
      </p:sp>
      <p:pic>
        <p:nvPicPr>
          <p:cNvPr id="78863" name="Picture 18">
            <a:extLst>
              <a:ext uri="{FF2B5EF4-FFF2-40B4-BE49-F238E27FC236}">
                <a16:creationId xmlns:a16="http://schemas.microsoft.com/office/drawing/2014/main" id="{B7E41CF5-A216-440A-B8A1-575DBC9D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64" name="Rectangle 18">
            <a:extLst>
              <a:ext uri="{FF2B5EF4-FFF2-40B4-BE49-F238E27FC236}">
                <a16:creationId xmlns:a16="http://schemas.microsoft.com/office/drawing/2014/main" id="{83897681-690E-40AD-B9EE-9AAB5505C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4">
            <a:extLst>
              <a:ext uri="{FF2B5EF4-FFF2-40B4-BE49-F238E27FC236}">
                <a16:creationId xmlns:a16="http://schemas.microsoft.com/office/drawing/2014/main" id="{13D98B8A-09FE-45A8-9427-21E4B91BF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88011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Rectangle 6">
            <a:extLst>
              <a:ext uri="{FF2B5EF4-FFF2-40B4-BE49-F238E27FC236}">
                <a16:creationId xmlns:a16="http://schemas.microsoft.com/office/drawing/2014/main" id="{6DFA2CD1-177B-4FBF-9097-B7E916332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The Visualization Pipeline</a:t>
            </a:r>
          </a:p>
        </p:txBody>
      </p:sp>
      <p:sp>
        <p:nvSpPr>
          <p:cNvPr id="20483" name="Rectangle 6">
            <a:extLst>
              <a:ext uri="{FF2B5EF4-FFF2-40B4-BE49-F238E27FC236}">
                <a16:creationId xmlns:a16="http://schemas.microsoft.com/office/drawing/2014/main" id="{6935B467-02A7-4F7A-9EDE-916A8EC92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962400"/>
            <a:ext cx="77724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2300">
              <a:solidFill>
                <a:schemeClr val="accent2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transform raw data into insightful </a:t>
            </a:r>
            <a:r>
              <a:rPr lang="en-US" altLang="en-US" sz="1800">
                <a:solidFill>
                  <a:srgbClr val="7575D1"/>
                </a:solidFill>
              </a:rPr>
              <a:t>answers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sequence of </a:t>
            </a:r>
            <a:r>
              <a:rPr lang="en-US" altLang="en-US" sz="1800" b="1"/>
              <a:t>steps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acquisition (conversion, formatting, cleaning)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enrichment (transformation, resampling, filtering)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mapping (produce visible shapes from data)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rendering (draw and interact with the shapes)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8" descr="small1">
            <a:extLst>
              <a:ext uri="{FF2B5EF4-FFF2-40B4-BE49-F238E27FC236}">
                <a16:creationId xmlns:a16="http://schemas.microsoft.com/office/drawing/2014/main" id="{9FD04A65-C722-4EDC-8AA4-95FE2405E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76" y="2674938"/>
            <a:ext cx="3641725" cy="31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4" name="Picture 9" descr="small1bez">
            <a:extLst>
              <a:ext uri="{FF2B5EF4-FFF2-40B4-BE49-F238E27FC236}">
                <a16:creationId xmlns:a16="http://schemas.microsoft.com/office/drawing/2014/main" id="{630C45F9-1B71-4649-BB51-0DCE4101C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11450"/>
            <a:ext cx="371475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476D1AE-E93D-4095-A4CD-CE2566264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200" y="3771782"/>
            <a:ext cx="279400" cy="73366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solidFill>
                <a:srgbClr val="CC33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9876" name="Rectangle 6">
            <a:extLst>
              <a:ext uri="{FF2B5EF4-FFF2-40B4-BE49-F238E27FC236}">
                <a16:creationId xmlns:a16="http://schemas.microsoft.com/office/drawing/2014/main" id="{4022A200-6B0A-48EA-8A97-4DD56556D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Area metrics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79877" name="Rectangle 14">
            <a:extLst>
              <a:ext uri="{FF2B5EF4-FFF2-40B4-BE49-F238E27FC236}">
                <a16:creationId xmlns:a16="http://schemas.microsoft.com/office/drawing/2014/main" id="{679AD7DA-137A-4522-89F9-CB4369AF9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01"/>
            <a:ext cx="59690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further emphasize areas with </a:t>
            </a:r>
            <a:r>
              <a:rPr lang="en-US" altLang="en-US" sz="1600" i="1"/>
              <a:t>shaded cushions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</a:t>
            </a:r>
            <a:r>
              <a:rPr lang="en-US" altLang="en-US" sz="1400"/>
              <a:t>for an area </a:t>
            </a:r>
            <a:r>
              <a:rPr lang="en-US" altLang="en-US" sz="1400">
                <a:latin typeface="Symbol" panose="05050102010706020507" pitchFamily="18" charset="2"/>
              </a:rPr>
              <a:t>W</a:t>
            </a:r>
            <a:r>
              <a:rPr lang="en-US" altLang="en-US" sz="1400"/>
              <a:t>, define a height signal </a:t>
            </a:r>
            <a:r>
              <a:rPr lang="en-US" altLang="en-US" sz="1400" i="1">
                <a:latin typeface="Times" panose="02020603050405020304" pitchFamily="18" charset="0"/>
              </a:rPr>
              <a:t>h</a:t>
            </a:r>
            <a:r>
              <a:rPr lang="en-US" altLang="en-US" sz="1400">
                <a:latin typeface="Times" panose="02020603050405020304" pitchFamily="18" charset="0"/>
              </a:rPr>
              <a:t> : </a:t>
            </a:r>
            <a:r>
              <a:rPr lang="en-US" altLang="en-US" sz="1400">
                <a:latin typeface="Symbol" panose="05050102010706020507" pitchFamily="18" charset="2"/>
              </a:rPr>
              <a:t>W ® </a:t>
            </a:r>
            <a:r>
              <a:rPr lang="en-US" altLang="en-US" sz="1400" b="1">
                <a:latin typeface="Times" panose="02020603050405020304" pitchFamily="18" charset="0"/>
              </a:rPr>
              <a:t>R</a:t>
            </a:r>
            <a:r>
              <a:rPr lang="en-US" altLang="en-US" sz="1400" baseline="30000">
                <a:latin typeface="Times" panose="02020603050405020304" pitchFamily="18" charset="0"/>
              </a:rPr>
              <a:t>2</a:t>
            </a:r>
            <a:r>
              <a:rPr lang="en-US" altLang="en-US" sz="1400">
                <a:latin typeface="Times" panose="02020603050405020304" pitchFamily="18" charset="0"/>
              </a:rPr>
              <a:t>, h</a:t>
            </a:r>
            <a:r>
              <a:rPr lang="en-US" altLang="en-US" sz="1400">
                <a:latin typeface="Symbol" panose="05050102010706020507" pitchFamily="18" charset="2"/>
              </a:rPr>
              <a:t>|</a:t>
            </a:r>
            <a:r>
              <a:rPr lang="en-US" altLang="en-US" sz="1400" baseline="-25000">
                <a:latin typeface="Symbol" panose="05050102010706020507" pitchFamily="18" charset="2"/>
              </a:rPr>
              <a:t>¶W</a:t>
            </a:r>
            <a:r>
              <a:rPr lang="en-US" altLang="en-US" sz="1400">
                <a:latin typeface="Symbol" panose="05050102010706020507" pitchFamily="18" charset="2"/>
              </a:rPr>
              <a:t> = 0, </a:t>
            </a:r>
            <a:r>
              <a:rPr lang="en-US" altLang="en-US" sz="1400">
                <a:latin typeface="Times" panose="02020603050405020304" pitchFamily="18" charset="0"/>
              </a:rPr>
              <a:t>h</a:t>
            </a:r>
            <a:r>
              <a:rPr lang="en-US" altLang="en-US" sz="1400">
                <a:latin typeface="Symbol" panose="05050102010706020507" pitchFamily="18" charset="2"/>
              </a:rPr>
              <a:t>|</a:t>
            </a:r>
            <a:r>
              <a:rPr lang="en-US" altLang="en-US" sz="1400" baseline="-25000">
                <a:latin typeface="Symbol" panose="05050102010706020507" pitchFamily="18" charset="2"/>
              </a:rPr>
              <a:t>W </a:t>
            </a:r>
            <a:r>
              <a:rPr lang="en-US" altLang="en-US" sz="1400" baseline="-25000">
                <a:latin typeface="Times" panose="02020603050405020304" pitchFamily="18" charset="0"/>
              </a:rPr>
              <a:t>\ </a:t>
            </a:r>
            <a:r>
              <a:rPr lang="en-US" altLang="en-US" sz="1400" baseline="-25000">
                <a:latin typeface="Symbol" panose="05050102010706020507" pitchFamily="18" charset="2"/>
              </a:rPr>
              <a:t>¶W</a:t>
            </a:r>
            <a:r>
              <a:rPr lang="en-US" altLang="en-US" sz="1400">
                <a:latin typeface="Symbol" panose="05050102010706020507" pitchFamily="18" charset="2"/>
              </a:rPr>
              <a:t> = 1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iteratively filter </a:t>
            </a:r>
            <a:r>
              <a:rPr lang="en-US" altLang="en-US" sz="1400" i="1">
                <a:latin typeface="Times" panose="02020603050405020304" pitchFamily="18" charset="0"/>
              </a:rPr>
              <a:t>h</a:t>
            </a:r>
            <a:r>
              <a:rPr lang="en-US" altLang="en-US" sz="1400"/>
              <a:t> with Laplacian filter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re-normalize </a:t>
            </a:r>
            <a:r>
              <a:rPr lang="en-US" altLang="en-US" sz="1400" i="1">
                <a:latin typeface="Times" panose="02020603050405020304" pitchFamily="18" charset="0"/>
              </a:rPr>
              <a:t>h</a:t>
            </a:r>
            <a:r>
              <a:rPr lang="en-US" altLang="en-US" sz="1400"/>
              <a:t> to </a:t>
            </a:r>
            <a:r>
              <a:rPr lang="en-US" altLang="en-US" sz="1400">
                <a:latin typeface="Times" panose="02020603050405020304" pitchFamily="18" charset="0"/>
              </a:rPr>
              <a:t>[0..1] </a:t>
            </a:r>
            <a:r>
              <a:rPr lang="en-US" altLang="en-US" sz="1400"/>
              <a:t>after each iteration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use </a:t>
            </a:r>
            <a:r>
              <a:rPr lang="en-US" altLang="en-US" sz="1400" i="1">
                <a:latin typeface="Times" panose="02020603050405020304" pitchFamily="18" charset="0"/>
              </a:rPr>
              <a:t>h </a:t>
            </a:r>
            <a:r>
              <a:rPr lang="en-US" altLang="en-US" sz="1400"/>
              <a:t>as shading profile</a:t>
            </a:r>
          </a:p>
        </p:txBody>
      </p:sp>
      <p:pic>
        <p:nvPicPr>
          <p:cNvPr id="79878" name="Picture 9">
            <a:extLst>
              <a:ext uri="{FF2B5EF4-FFF2-40B4-BE49-F238E27FC236}">
                <a16:creationId xmlns:a16="http://schemas.microsoft.com/office/drawing/2014/main" id="{C9376DAD-4E4C-4BD2-B9F2-49C729F9E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9" name="Rectangle 18">
            <a:extLst>
              <a:ext uri="{FF2B5EF4-FFF2-40B4-BE49-F238E27FC236}">
                <a16:creationId xmlns:a16="http://schemas.microsoft.com/office/drawing/2014/main" id="{1B44F50F-95A7-4564-ADC9-B311F9DBD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55FA2F-B0EF-450E-A40C-0BCA2FD879E1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4">
            <a:extLst>
              <a:ext uri="{FF2B5EF4-FFF2-40B4-BE49-F238E27FC236}">
                <a16:creationId xmlns:a16="http://schemas.microsoft.com/office/drawing/2014/main" id="{86EC2C1C-DD71-43A4-AB07-FAE368B06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8" name="Rectangle 18">
            <a:extLst>
              <a:ext uri="{FF2B5EF4-FFF2-40B4-BE49-F238E27FC236}">
                <a16:creationId xmlns:a16="http://schemas.microsoft.com/office/drawing/2014/main" id="{9B7B8DA3-B871-485B-89C4-89015CFAA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3E934-26AA-4431-A71B-6DA1067EBF4C}"/>
              </a:ext>
            </a:extLst>
          </p:cNvPr>
          <p:cNvSpPr/>
          <p:nvPr/>
        </p:nvSpPr>
        <p:spPr>
          <a:xfrm>
            <a:off x="1752600" y="6354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pic>
        <p:nvPicPr>
          <p:cNvPr id="80900" name="Picture 12" descr="2">
            <a:extLst>
              <a:ext uri="{FF2B5EF4-FFF2-40B4-BE49-F238E27FC236}">
                <a16:creationId xmlns:a16="http://schemas.microsoft.com/office/drawing/2014/main" id="{F28F0ADB-927E-4F7A-9DE3-07B211DB1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57438"/>
            <a:ext cx="4560888" cy="3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9" descr="colormaps">
            <a:extLst>
              <a:ext uri="{FF2B5EF4-FFF2-40B4-BE49-F238E27FC236}">
                <a16:creationId xmlns:a16="http://schemas.microsoft.com/office/drawing/2014/main" id="{2BEDF974-8BEE-494F-A8F8-BBB6AB03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4376"/>
            <a:ext cx="33845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2" name="Picture 10" descr="mix_colormaps_no_interpolation">
            <a:extLst>
              <a:ext uri="{FF2B5EF4-FFF2-40B4-BE49-F238E27FC236}">
                <a16:creationId xmlns:a16="http://schemas.microsoft.com/office/drawing/2014/main" id="{7AB5D1A8-C696-4A94-80F6-29F5893B4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20925"/>
            <a:ext cx="4572000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3" name="Rectangle 6">
            <a:extLst>
              <a:ext uri="{FF2B5EF4-FFF2-40B4-BE49-F238E27FC236}">
                <a16:creationId xmlns:a16="http://schemas.microsoft.com/office/drawing/2014/main" id="{A196E953-1C26-402D-B7F6-D96501A17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Area metrics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80904" name="Rectangle 14">
            <a:extLst>
              <a:ext uri="{FF2B5EF4-FFF2-40B4-BE49-F238E27FC236}">
                <a16:creationId xmlns:a16="http://schemas.microsoft.com/office/drawing/2014/main" id="{33132501-4D4A-40BF-8785-7D3E3DC79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62000"/>
            <a:ext cx="890428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can use either continuous or discrete </a:t>
            </a:r>
            <a:r>
              <a:rPr lang="en-US" altLang="en-US" sz="1600">
                <a:solidFill>
                  <a:srgbClr val="7575D1"/>
                </a:solidFill>
              </a:rPr>
              <a:t>colormaps</a:t>
            </a:r>
            <a:r>
              <a:rPr lang="en-US" altLang="en-US" sz="1600"/>
              <a:t>, with/without </a:t>
            </a:r>
            <a:r>
              <a:rPr lang="en-US" altLang="en-US" sz="1600">
                <a:solidFill>
                  <a:srgbClr val="7575D1"/>
                </a:solidFill>
              </a:rPr>
              <a:t>smoothing</a:t>
            </a:r>
            <a:endParaRPr lang="en-US" altLang="en-US" sz="1600" i="1">
              <a:solidFill>
                <a:srgbClr val="7575D1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</a:t>
            </a:r>
            <a:r>
              <a:rPr lang="en-US" altLang="en-US" sz="1400"/>
              <a:t>continuous: smooth results; but what is the meaning of an interpolated metric between two elements??</a:t>
            </a:r>
            <a:endParaRPr lang="en-US" altLang="en-US" sz="1400">
              <a:latin typeface="Symbol" panose="05050102010706020507" pitchFamily="18" charset="2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discrete: no </a:t>
            </a:r>
            <a:r>
              <a:rPr lang="ja-JP" altLang="en-US" sz="1400"/>
              <a:t>‘</a:t>
            </a:r>
            <a:r>
              <a:rPr lang="en-US" altLang="ja-JP" sz="1400"/>
              <a:t>false</a:t>
            </a:r>
            <a:r>
              <a:rPr lang="ja-JP" altLang="en-US" sz="1400"/>
              <a:t>’</a:t>
            </a:r>
            <a:r>
              <a:rPr lang="en-US" altLang="ja-JP" sz="1400"/>
              <a:t> values created; but visual result is more noisy</a:t>
            </a:r>
            <a:endParaRPr lang="en-US" altLang="en-US" sz="1400"/>
          </a:p>
        </p:txBody>
      </p:sp>
      <p:sp>
        <p:nvSpPr>
          <p:cNvPr id="80905" name="Rectangle 12">
            <a:extLst>
              <a:ext uri="{FF2B5EF4-FFF2-40B4-BE49-F238E27FC236}">
                <a16:creationId xmlns:a16="http://schemas.microsoft.com/office/drawing/2014/main" id="{EE4FBF20-526F-4F5E-BD37-8B2B5CE06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1905001"/>
            <a:ext cx="2620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7575D1"/>
                </a:solidFill>
              </a:rPr>
              <a:t> continuous rainbow colormap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7575D1"/>
                </a:solidFill>
              </a:rPr>
              <a:t> continuous (smooth) metrics</a:t>
            </a:r>
          </a:p>
        </p:txBody>
      </p:sp>
      <p:sp>
        <p:nvSpPr>
          <p:cNvPr id="80906" name="Rectangle 13">
            <a:extLst>
              <a:ext uri="{FF2B5EF4-FFF2-40B4-BE49-F238E27FC236}">
                <a16:creationId xmlns:a16="http://schemas.microsoft.com/office/drawing/2014/main" id="{A609BEA3-6915-4BC5-8F4B-494ABDD1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76" y="1905001"/>
            <a:ext cx="1787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7575D1"/>
                </a:solidFill>
              </a:rPr>
              <a:t> discrete colormaps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7575D1"/>
                </a:solidFill>
              </a:rPr>
              <a:t> discrete metrics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6">
            <a:extLst>
              <a:ext uri="{FF2B5EF4-FFF2-40B4-BE49-F238E27FC236}">
                <a16:creationId xmlns:a16="http://schemas.microsoft.com/office/drawing/2014/main" id="{EA72536A-1F78-40DF-842B-89F4CAD6D2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6096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US" sz="2300" b="1">
                <a:solidFill>
                  <a:srgbClr val="000090"/>
                </a:solidFill>
              </a:rPr>
              <a:t>2. Software Structure Visualization</a:t>
            </a:r>
            <a:br>
              <a:rPr lang="en-US" altLang="en-US" sz="2300" b="1">
                <a:solidFill>
                  <a:srgbClr val="000090"/>
                </a:solidFill>
              </a:rPr>
            </a:br>
            <a:endParaRPr lang="en-US" altLang="en-US" sz="2300" b="1">
              <a:solidFill>
                <a:srgbClr val="000090"/>
              </a:solidFill>
            </a:endParaRPr>
          </a:p>
        </p:txBody>
      </p:sp>
      <p:pic>
        <p:nvPicPr>
          <p:cNvPr id="15362" name="Picture 11">
            <a:extLst>
              <a:ext uri="{FF2B5EF4-FFF2-40B4-BE49-F238E27FC236}">
                <a16:creationId xmlns:a16="http://schemas.microsoft.com/office/drawing/2014/main" id="{D11F5C2E-0249-4B44-AFF4-E01FF42E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14C946-5BA6-48A9-811A-F3F43A9E99D7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5364" name="Rectangle 18">
            <a:extLst>
              <a:ext uri="{FF2B5EF4-FFF2-40B4-BE49-F238E27FC236}">
                <a16:creationId xmlns:a16="http://schemas.microsoft.com/office/drawing/2014/main" id="{BAA3FCED-3EC8-4556-8EED-051A968C1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www.cs.rug.nl/svcg</a:t>
            </a:r>
          </a:p>
        </p:txBody>
      </p:sp>
      <p:pic>
        <p:nvPicPr>
          <p:cNvPr id="15365" name="Picture 9">
            <a:extLst>
              <a:ext uri="{FF2B5EF4-FFF2-40B4-BE49-F238E27FC236}">
                <a16:creationId xmlns:a16="http://schemas.microsoft.com/office/drawing/2014/main" id="{A256D453-4E26-4166-BB37-D2403240F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63" y="1752600"/>
            <a:ext cx="1981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2">
            <a:extLst>
              <a:ext uri="{FF2B5EF4-FFF2-40B4-BE49-F238E27FC236}">
                <a16:creationId xmlns:a16="http://schemas.microsoft.com/office/drawing/2014/main" id="{A0DEF477-7F8E-457A-BC96-5C2D82376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3" y="1752600"/>
            <a:ext cx="1828800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367" name="Object 2">
            <a:extLst>
              <a:ext uri="{FF2B5EF4-FFF2-40B4-BE49-F238E27FC236}">
                <a16:creationId xmlns:a16="http://schemas.microsoft.com/office/drawing/2014/main" id="{F86B71AB-CE52-46EB-A66F-6BDA0CB7F3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9863" y="3733801"/>
          <a:ext cx="175260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6" imgW="5706272" imgH="5896798" progId="">
                  <p:embed/>
                </p:oleObj>
              </mc:Choice>
              <mc:Fallback>
                <p:oleObj name="Bitmap Image" r:id="rId6" imgW="5706272" imgH="5896798" progId="">
                  <p:embed/>
                  <p:pic>
                    <p:nvPicPr>
                      <p:cNvPr id="15367" name="Object 2">
                        <a:extLst>
                          <a:ext uri="{FF2B5EF4-FFF2-40B4-BE49-F238E27FC236}">
                            <a16:creationId xmlns:a16="http://schemas.microsoft.com/office/drawing/2014/main" id="{F86B71AB-CE52-46EB-A66F-6BDA0CB7F3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9863" y="3733801"/>
                        <a:ext cx="175260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8" name="Picture 55">
            <a:extLst>
              <a:ext uri="{FF2B5EF4-FFF2-40B4-BE49-F238E27FC236}">
                <a16:creationId xmlns:a16="http://schemas.microsoft.com/office/drawing/2014/main" id="{34187770-670C-4649-BDAE-CBC1003B5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4" y="3749675"/>
            <a:ext cx="211613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6">
            <a:extLst>
              <a:ext uri="{FF2B5EF4-FFF2-40B4-BE49-F238E27FC236}">
                <a16:creationId xmlns:a16="http://schemas.microsoft.com/office/drawing/2014/main" id="{79C60B2E-F754-4111-A177-041A5872D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Software Visualization</a:t>
            </a:r>
          </a:p>
        </p:txBody>
      </p:sp>
      <p:pic>
        <p:nvPicPr>
          <p:cNvPr id="16386" name="Picture 4">
            <a:extLst>
              <a:ext uri="{FF2B5EF4-FFF2-40B4-BE49-F238E27FC236}">
                <a16:creationId xmlns:a16="http://schemas.microsoft.com/office/drawing/2014/main" id="{AE075618-DD83-42B7-9A57-5892636B3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1" y="6443663"/>
            <a:ext cx="13620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D5358A-E096-4F8C-A89D-EDB9C0AC591E}"/>
              </a:ext>
            </a:extLst>
          </p:cNvPr>
          <p:cNvSpPr/>
          <p:nvPr/>
        </p:nvSpPr>
        <p:spPr>
          <a:xfrm>
            <a:off x="1752600" y="63801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6388" name="Rectangle 18">
            <a:extLst>
              <a:ext uri="{FF2B5EF4-FFF2-40B4-BE49-F238E27FC236}">
                <a16:creationId xmlns:a16="http://schemas.microsoft.com/office/drawing/2014/main" id="{FE3682C1-1132-4BE3-B78D-A1387054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4" y="6488114"/>
            <a:ext cx="1493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FF0000"/>
                </a:solidFill>
              </a:rPr>
              <a:t>www.cs.rug.nl/svcg</a:t>
            </a:r>
          </a:p>
        </p:txBody>
      </p:sp>
      <p:sp>
        <p:nvSpPr>
          <p:cNvPr id="16389" name="Rectangle 3">
            <a:extLst>
              <a:ext uri="{FF2B5EF4-FFF2-40B4-BE49-F238E27FC236}">
                <a16:creationId xmlns:a16="http://schemas.microsoft.com/office/drawing/2014/main" id="{4B3F93D9-46E1-4678-875F-DF717FA9F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219200"/>
            <a:ext cx="8915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>
                <a:solidFill>
                  <a:srgbClr val="7575D1"/>
                </a:solidFill>
              </a:rPr>
              <a:t>Definition: </a:t>
            </a:r>
            <a:endParaRPr lang="en-GB" altLang="en-US" sz="16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altLang="en-US" sz="1600"/>
              <a:t>“</a:t>
            </a:r>
            <a:r>
              <a:rPr lang="en-US" altLang="ja-JP" sz="1600"/>
              <a:t>Software visualization is concerned with the static or animated 2D or 3D visual representation of information about software systems based on their structure, history, or behavior in order to </a:t>
            </a:r>
            <a:r>
              <a:rPr lang="en-US" altLang="ja-JP" sz="1600">
                <a:solidFill>
                  <a:srgbClr val="7575D1"/>
                </a:solidFill>
              </a:rPr>
              <a:t>help software engineering </a:t>
            </a:r>
            <a:r>
              <a:rPr lang="en-US" altLang="ja-JP" sz="1600"/>
              <a:t>tasks</a:t>
            </a:r>
            <a:r>
              <a:rPr lang="ja-JP" altLang="en-US" sz="1600"/>
              <a:t>”</a:t>
            </a:r>
            <a:r>
              <a:rPr lang="en-US" altLang="ja-JP" sz="1600"/>
              <a:t> </a:t>
            </a:r>
            <a:r>
              <a:rPr lang="en-US" altLang="ja-JP" sz="1200"/>
              <a:t>[Diehl, 2006]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altLang="en-US" sz="12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>
                <a:solidFill>
                  <a:srgbClr val="7575D1"/>
                </a:solidFill>
              </a:rPr>
              <a:t>For whom: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en-US" sz="1600"/>
              <a:t>d</a:t>
            </a:r>
            <a:r>
              <a:rPr lang="en-GB" altLang="en-US" sz="1600"/>
              <a:t>evelopers:	understand large code bases quicker</a:t>
            </a:r>
            <a:br>
              <a:rPr lang="en-GB" altLang="en-US" sz="1600"/>
            </a:br>
            <a:r>
              <a:rPr lang="en-GB" altLang="en-US" sz="1600"/>
              <a:t>		       develop and refactor quicker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</a:rPr>
              <a:t>t</a:t>
            </a:r>
            <a:r>
              <a:rPr lang="en-GB" altLang="en-US" sz="1600">
                <a:solidFill>
                  <a:srgbClr val="000000"/>
                </a:solidFill>
              </a:rPr>
              <a:t>esters:</a:t>
            </a:r>
            <a:r>
              <a:rPr lang="en-GB" altLang="en-US" sz="1600">
                <a:solidFill>
                  <a:srgbClr val="7575D1"/>
                </a:solidFill>
              </a:rPr>
              <a:t> 	</a:t>
            </a:r>
            <a:r>
              <a:rPr lang="en-GB" altLang="en-US" sz="1600">
                <a:solidFill>
                  <a:srgbClr val="000000"/>
                </a:solidFill>
              </a:rPr>
              <a:t>create and manage large test suites quicker</a:t>
            </a:r>
            <a:br>
              <a:rPr lang="en-GB" altLang="en-US" sz="1600">
                <a:solidFill>
                  <a:srgbClr val="000000"/>
                </a:solidFill>
              </a:rPr>
            </a:br>
            <a:r>
              <a:rPr lang="en-GB" altLang="en-US" sz="1600">
                <a:solidFill>
                  <a:srgbClr val="000000"/>
                </a:solidFill>
              </a:rPr>
              <a:t>		       invest testing effort more efficiently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</a:rPr>
              <a:t>a</a:t>
            </a:r>
            <a:r>
              <a:rPr lang="en-GB" altLang="en-US" sz="1600">
                <a:solidFill>
                  <a:srgbClr val="000000"/>
                </a:solidFill>
              </a:rPr>
              <a:t>rchitects:	understand very large software systems</a:t>
            </a:r>
            <a:br>
              <a:rPr lang="en-GB" altLang="en-US" sz="1600">
                <a:solidFill>
                  <a:srgbClr val="000000"/>
                </a:solidFill>
              </a:rPr>
            </a:br>
            <a:r>
              <a:rPr lang="en-GB" altLang="en-US" sz="1600">
                <a:solidFill>
                  <a:srgbClr val="000000"/>
                </a:solidFill>
              </a:rPr>
              <a:t>		       compare code with design documents</a:t>
            </a:r>
            <a:br>
              <a:rPr lang="en-GB" altLang="en-US" sz="1600">
                <a:solidFill>
                  <a:srgbClr val="000000"/>
                </a:solidFill>
              </a:rPr>
            </a:br>
            <a:r>
              <a:rPr lang="en-GB" altLang="en-US" sz="1600">
                <a:solidFill>
                  <a:srgbClr val="000000"/>
                </a:solidFill>
              </a:rPr>
              <a:t>		       reverse-engineer structure from code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altLang="en-US" sz="1600">
                <a:solidFill>
                  <a:srgbClr val="000000"/>
                </a:solidFill>
              </a:rPr>
              <a:t>managers:	overview long-duration projects</a:t>
            </a:r>
            <a:br>
              <a:rPr lang="en-GB" altLang="en-US" sz="1600">
                <a:solidFill>
                  <a:srgbClr val="000000"/>
                </a:solidFill>
              </a:rPr>
            </a:br>
            <a:r>
              <a:rPr lang="en-GB" altLang="en-US" sz="1600">
                <a:solidFill>
                  <a:srgbClr val="000000"/>
                </a:solidFill>
              </a:rPr>
              <a:t>     		correlate quality with process decisions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altLang="en-US" sz="1600">
                <a:solidFill>
                  <a:srgbClr val="000000"/>
                </a:solidFill>
              </a:rPr>
              <a:t>business:	assess quality of process and product decisions</a:t>
            </a:r>
            <a:br>
              <a:rPr lang="en-GB" altLang="en-US" sz="1600">
                <a:solidFill>
                  <a:srgbClr val="000000"/>
                </a:solidFill>
              </a:rPr>
            </a:br>
            <a:r>
              <a:rPr lang="en-GB" altLang="en-US" sz="1600">
                <a:solidFill>
                  <a:srgbClr val="000000"/>
                </a:solidFill>
              </a:rPr>
              <a:t>		       support in/outsourcing activities </a:t>
            </a:r>
            <a:br>
              <a:rPr lang="en-GB" altLang="en-US" sz="1600">
                <a:solidFill>
                  <a:srgbClr val="000000"/>
                </a:solidFill>
              </a:rPr>
            </a:br>
            <a:r>
              <a:rPr lang="en-GB" altLang="en-US" sz="1600">
                <a:solidFill>
                  <a:srgbClr val="000000"/>
                </a:solidFill>
              </a:rPr>
              <a:t>		       communicate with technical stakeholders easily		 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GB" altLang="en-US" sz="1600"/>
          </a:p>
        </p:txBody>
      </p:sp>
      <p:sp>
        <p:nvSpPr>
          <p:cNvPr id="16390" name="Rectangle 9">
            <a:extLst>
              <a:ext uri="{FF2B5EF4-FFF2-40B4-BE49-F238E27FC236}">
                <a16:creationId xmlns:a16="http://schemas.microsoft.com/office/drawing/2014/main" id="{7456705B-C43A-4502-A69C-66EFC17D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6030914"/>
            <a:ext cx="7778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>
                <a:solidFill>
                  <a:srgbClr val="7575D1"/>
                </a:solidFill>
              </a:rPr>
              <a:t>Goals:</a:t>
            </a:r>
          </a:p>
        </p:txBody>
      </p:sp>
      <p:sp>
        <p:nvSpPr>
          <p:cNvPr id="16391" name="Rectangle 10">
            <a:extLst>
              <a:ext uri="{FF2B5EF4-FFF2-40B4-BE49-F238E27FC236}">
                <a16:creationId xmlns:a16="http://schemas.microsoft.com/office/drawing/2014/main" id="{C7640670-DFC3-4610-B409-92D4AEFD7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6019800"/>
            <a:ext cx="482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r</a:t>
            </a:r>
            <a:r>
              <a:rPr lang="en-GB" altLang="en-US" sz="1600">
                <a:solidFill>
                  <a:srgbClr val="7575D1"/>
                </a:solidFill>
              </a:rPr>
              <a:t>educe cost/time, increase quality and productivity!</a:t>
            </a:r>
            <a:endParaRPr lang="en-US" altLang="en-US" sz="1600">
              <a:solidFill>
                <a:srgbClr val="7575D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ollege of Sci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33"/>
      </a:accent1>
      <a:accent2>
        <a:srgbClr val="FFCC33"/>
      </a:accent2>
      <a:accent3>
        <a:srgbClr val="007DC5"/>
      </a:accent3>
      <a:accent4>
        <a:srgbClr val="A62380"/>
      </a:accent4>
      <a:accent5>
        <a:srgbClr val="F37021"/>
      </a:accent5>
      <a:accent6>
        <a:srgbClr val="BCD631"/>
      </a:accent6>
      <a:hlink>
        <a:srgbClr val="3EC2CF"/>
      </a:hlink>
      <a:folHlink>
        <a:srgbClr val="6B469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5280</Words>
  <Application>Microsoft Office PowerPoint</Application>
  <PresentationFormat>Widescreen</PresentationFormat>
  <Paragraphs>864</Paragraphs>
  <Slides>71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Times</vt:lpstr>
      <vt:lpstr>Calibri</vt:lpstr>
      <vt:lpstr>Symbol</vt:lpstr>
      <vt:lpstr>Consolas</vt:lpstr>
      <vt:lpstr>Arial</vt:lpstr>
      <vt:lpstr>Myriad Pro</vt:lpstr>
      <vt:lpstr>Custom Design</vt:lpstr>
      <vt:lpstr>Bitmap Image</vt:lpstr>
      <vt:lpstr>Photo Editor Photo</vt:lpstr>
      <vt:lpstr>Equation</vt:lpstr>
      <vt:lpstr>Scientific and Statistical Visualization</vt:lpstr>
      <vt:lpstr>PowerPoint Presentation</vt:lpstr>
      <vt:lpstr>vi·su·al·i·za·tion</vt:lpstr>
      <vt:lpstr>Visualization</vt:lpstr>
      <vt:lpstr>Good Data Visualization…</vt:lpstr>
      <vt:lpstr>PowerPoint Presentation</vt:lpstr>
      <vt:lpstr>The Visualization Pipeline</vt:lpstr>
      <vt:lpstr>2. Software Structure Visualization </vt:lpstr>
      <vt:lpstr>Software Visualization</vt:lpstr>
      <vt:lpstr>Software Visualization – Really needed?</vt:lpstr>
      <vt:lpstr>Software Visualization vs Visual Programming</vt:lpstr>
      <vt:lpstr>Software Visualization vs Visual Programming</vt:lpstr>
      <vt:lpstr>Software Visualization Taxonomies</vt:lpstr>
      <vt:lpstr>Software Visualization Pipeline</vt:lpstr>
      <vt:lpstr>Software Data Acquisition</vt:lpstr>
      <vt:lpstr>SoftVis vs InfoVis</vt:lpstr>
      <vt:lpstr>Software structure visualization</vt:lpstr>
      <vt:lpstr>Software structure visualization</vt:lpstr>
      <vt:lpstr>Source code structure</vt:lpstr>
      <vt:lpstr>Source code structure</vt:lpstr>
      <vt:lpstr>Source code structure</vt:lpstr>
      <vt:lpstr>Source code structure</vt:lpstr>
      <vt:lpstr>Source code structure</vt:lpstr>
      <vt:lpstr>Source code structure</vt:lpstr>
      <vt:lpstr>Source code structure</vt:lpstr>
      <vt:lpstr>Source code structure</vt:lpstr>
      <vt:lpstr>Source code structure</vt:lpstr>
      <vt:lpstr>Source code structure</vt:lpstr>
      <vt:lpstr>Source code structure</vt:lpstr>
      <vt:lpstr>Source code structure</vt:lpstr>
      <vt:lpstr>Interface structure</vt:lpstr>
      <vt:lpstr>Interface structure</vt:lpstr>
      <vt:lpstr>Compound digraphs</vt:lpstr>
      <vt:lpstr>Compound digraphs</vt:lpstr>
      <vt:lpstr>Compound digraphs</vt:lpstr>
      <vt:lpstr>Nested layouts</vt:lpstr>
      <vt:lpstr>Nested layouts</vt:lpstr>
      <vt:lpstr>Compound digraphs – Hierarchically bundled edges</vt:lpstr>
      <vt:lpstr>Hierarchically bundled edges</vt:lpstr>
      <vt:lpstr>Hierarchically bundled edges</vt:lpstr>
      <vt:lpstr>Hierarchically bundled edges</vt:lpstr>
      <vt:lpstr>Hierarchically bundled edges</vt:lpstr>
      <vt:lpstr>Multiple views (again)</vt:lpstr>
      <vt:lpstr>HEB limitations</vt:lpstr>
      <vt:lpstr>Multiscale HEB</vt:lpstr>
      <vt:lpstr>IBEB</vt:lpstr>
      <vt:lpstr>IBEB</vt:lpstr>
      <vt:lpstr>IBEB</vt:lpstr>
      <vt:lpstr>IBEB</vt:lpstr>
      <vt:lpstr>IBEB</vt:lpstr>
      <vt:lpstr>IBEB</vt:lpstr>
      <vt:lpstr>Attributes and structure</vt:lpstr>
      <vt:lpstr>Attributes and structure</vt:lpstr>
      <vt:lpstr>Attributes and structure</vt:lpstr>
      <vt:lpstr>3D vs 2D</vt:lpstr>
      <vt:lpstr>Software structure: Diagrams</vt:lpstr>
      <vt:lpstr>UML Diagrams</vt:lpstr>
      <vt:lpstr>UML Diagrams</vt:lpstr>
      <vt:lpstr>UML Diagrams</vt:lpstr>
      <vt:lpstr>Annotations</vt:lpstr>
      <vt:lpstr>Areas of interest</vt:lpstr>
      <vt:lpstr>Areas of interest</vt:lpstr>
      <vt:lpstr>Areas of interest</vt:lpstr>
      <vt:lpstr>Areas of interest</vt:lpstr>
      <vt:lpstr>Is the drawing ‘good’?</vt:lpstr>
      <vt:lpstr>Areas and attributes</vt:lpstr>
      <vt:lpstr>Metric lens</vt:lpstr>
      <vt:lpstr>Area metrics</vt:lpstr>
      <vt:lpstr>Area metrics</vt:lpstr>
      <vt:lpstr>Area metrics</vt:lpstr>
      <vt:lpstr>Area 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and Statistical Visualization</dc:title>
  <dc:creator>Maiku Iguru</dc:creator>
  <cp:lastModifiedBy>Maiku Iguru</cp:lastModifiedBy>
  <cp:revision>5</cp:revision>
  <dcterms:created xsi:type="dcterms:W3CDTF">2019-01-22T20:42:07Z</dcterms:created>
  <dcterms:modified xsi:type="dcterms:W3CDTF">2019-02-05T17:49:16Z</dcterms:modified>
</cp:coreProperties>
</file>